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Robo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5.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81424e244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1424e244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Street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28252ed8f_5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28252ed8f_5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713f33788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13f33788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728252ed8f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28252ed8f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81424e244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1424e244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222222"/>
                </a:solidFill>
                <a:highlight>
                  <a:srgbClr val="FFFFFF"/>
                </a:highlight>
                <a:latin typeface="Roboto"/>
                <a:ea typeface="Roboto"/>
                <a:cs typeface="Roboto"/>
                <a:sym typeface="Roboto"/>
              </a:rPr>
              <a:t>The polarizability is linearly related to the electric </a:t>
            </a:r>
            <a:r>
              <a:rPr b="1" lang="en" sz="1200">
                <a:solidFill>
                  <a:srgbClr val="222222"/>
                </a:solidFill>
                <a:highlight>
                  <a:srgbClr val="FFFFFF"/>
                </a:highlight>
                <a:latin typeface="Roboto"/>
                <a:ea typeface="Roboto"/>
                <a:cs typeface="Roboto"/>
                <a:sym typeface="Roboto"/>
              </a:rPr>
              <a:t>susceptibility</a:t>
            </a:r>
            <a:r>
              <a:rPr lang="en" sz="1200">
                <a:solidFill>
                  <a:srgbClr val="222222"/>
                </a:solidFill>
                <a:highlight>
                  <a:srgbClr val="FFFFFF"/>
                </a:highlight>
                <a:latin typeface="Roboto"/>
                <a:ea typeface="Roboto"/>
                <a:cs typeface="Roboto"/>
                <a:sym typeface="Roboto"/>
              </a:rPr>
              <a:t>: The </a:t>
            </a:r>
            <a:r>
              <a:rPr b="1" lang="en" sz="1200">
                <a:solidFill>
                  <a:srgbClr val="222222"/>
                </a:solidFill>
                <a:highlight>
                  <a:srgbClr val="FFFFFF"/>
                </a:highlight>
                <a:latin typeface="Roboto"/>
                <a:ea typeface="Roboto"/>
                <a:cs typeface="Roboto"/>
                <a:sym typeface="Roboto"/>
              </a:rPr>
              <a:t>refractive index</a:t>
            </a:r>
            <a:r>
              <a:rPr lang="en" sz="1200">
                <a:solidFill>
                  <a:srgbClr val="222222"/>
                </a:solidFill>
                <a:highlight>
                  <a:srgbClr val="FFFFFF"/>
                </a:highlight>
                <a:latin typeface="Roboto"/>
                <a:ea typeface="Roboto"/>
                <a:cs typeface="Roboto"/>
                <a:sym typeface="Roboto"/>
              </a:rPr>
              <a:t> is thus a measure of the polarizability of the material</a:t>
            </a:r>
            <a:endParaRPr sz="1800">
              <a:solidFill>
                <a:schemeClr val="dk2"/>
              </a:solidFill>
            </a:endParaRPr>
          </a:p>
          <a:p>
            <a:pPr indent="0" lvl="0" marL="0" rtl="0" algn="l">
              <a:spcBef>
                <a:spcPts val="16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728252ed8f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28252ed8f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712658bd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12658bd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1d7b842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1d7b842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03/25</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7204479888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204479888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Tanner- 03/25</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720447988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20447988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70fb3d2f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0fb3d2f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Webber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73a4dbbf31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3a4dbbf31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Tanner- 03/25 and 04/15</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3a4dbbf31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3a4dbbf31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28252ed8f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28252ed8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Throughout Semester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728252ed8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28252ed8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728252ed8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28252ed8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728252ed8f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28252ed8f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73047caea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73047caea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73047caeaf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3047caeaf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73047caeaf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3047caeaf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73a8d2dd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73a8d2dd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712658bd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12658bd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Street- 03/09</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73a8d2dd2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73a8d2dd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73a8d2dd2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73a8d2dd2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74b445e8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74b445e8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74b445e8e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74b445e8e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81424e244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81424e244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81424e24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81424e24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81424e244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81424e244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81424e244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81424e244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Street- 03/10</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1424e244e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1424e244e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Webber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713f33788b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13f33788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James Webber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docs.google.com/spreadsheets/d/1FsEvdLBQBZ9IuPfRJXUosVr4b6JeYy6AzmTeD2oHJP4/edit#gid=0&amp;range=A1:B1"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ncbi.nlm.nih.gov/pubmed/?term=Pollack%20GH%5BAuthor%5D&amp;cauthor=true&amp;cauthor_uid=20961076"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jpg"/><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ncbi.nlm.nih.gov/pubmed/?term=Klyuzhin%20IS%5BAuthor%5D&amp;cauthor=true&amp;cauthor_uid=20961076" TargetMode="External"/><Relationship Id="rId4" Type="http://schemas.openxmlformats.org/officeDocument/2006/relationships/hyperlink" Target="https://www.ncbi.nlm.nih.gov/pubmed/?term=Ienna%20F%5BAuthor%5D&amp;cauthor=true&amp;cauthor_uid=20961076" TargetMode="External"/><Relationship Id="rId9" Type="http://schemas.openxmlformats.org/officeDocument/2006/relationships/image" Target="../media/image21.png"/><Relationship Id="rId5" Type="http://schemas.openxmlformats.org/officeDocument/2006/relationships/hyperlink" Target="https://www.ncbi.nlm.nih.gov/pubmed/?term=Roeder%20B%5BAuthor%5D&amp;cauthor=true&amp;cauthor_uid=20961076" TargetMode="External"/><Relationship Id="rId6" Type="http://schemas.openxmlformats.org/officeDocument/2006/relationships/hyperlink" Target="https://www.ncbi.nlm.nih.gov/pubmed/?term=Wexler%20A%5BAuthor%5D&amp;cauthor=true&amp;cauthor_uid=20961076" TargetMode="External"/><Relationship Id="rId7" Type="http://schemas.openxmlformats.org/officeDocument/2006/relationships/hyperlink" Target="https://www.ncbi.nlm.nih.gov/pubmed/?term=Pollack%20GH%5BAuthor%5D&amp;cauthor=true&amp;cauthor_uid=20961076" TargetMode="External"/><Relationship Id="rId8"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ncbi.nlm.nih.gov/pubmed/?term=Ovchinnikova%20K%5BAuthor%5D&amp;cauthor=true&amp;cauthor_uid=19053655" TargetMode="External"/><Relationship Id="rId4" Type="http://schemas.openxmlformats.org/officeDocument/2006/relationships/hyperlink" Target="https://www.ncbi.nlm.nih.gov/pubmed/?term=Pollack%20GH%5BAuthor%5D&amp;cauthor=true&amp;cauthor_uid=19053655" TargetMode="External"/><Relationship Id="rId5" Type="http://schemas.openxmlformats.org/officeDocument/2006/relationships/image" Target="../media/image8.png"/><Relationship Id="rId6"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www.ncbi.nlm.nih.gov/pubmed/?term=O%26%23x02019%3BRourke%20C%5BAuthor%5D&amp;cauthor=true&amp;cauthor_uid=21728645" TargetMode="External"/><Relationship Id="rId4" Type="http://schemas.openxmlformats.org/officeDocument/2006/relationships/hyperlink" Target="https://www.ncbi.nlm.nih.gov/pubmed/?term=Klyuzhin%20I%5BAuthor%5D&amp;cauthor=true&amp;cauthor_uid=21728645" TargetMode="External"/><Relationship Id="rId5" Type="http://schemas.openxmlformats.org/officeDocument/2006/relationships/hyperlink" Target="https://www.ncbi.nlm.nih.gov/pubmed/?term=Park%20JS%5BAuthor%5D&amp;cauthor=true&amp;cauthor_uid=21728645" TargetMode="External"/><Relationship Id="rId6" Type="http://schemas.openxmlformats.org/officeDocument/2006/relationships/hyperlink" Target="https://www.ncbi.nlm.nih.gov/pubmed/?term=Pollack%20GH%5BAuthor%5D&amp;cauthor=true&amp;cauthor_uid=21728645" TargetMode="External"/><Relationship Id="rId7"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ncbi.nlm.nih.gov/pubmed/?term=Pollack%20GH%5BAuthor%5D&amp;cauthor=true&amp;cauthor_uid=20961076"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7.jpg"/><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cbi.nlm.nih.gov/pubmed/?term=Pollack%20GH%5BAuthor%5D&amp;cauthor=true&amp;cauthor_uid=20961076"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106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Exclusion Zone research</a:t>
            </a:r>
            <a:endParaRPr/>
          </a:p>
        </p:txBody>
      </p:sp>
      <p:sp>
        <p:nvSpPr>
          <p:cNvPr id="55" name="Google Shape;55;p13"/>
          <p:cNvSpPr txBox="1"/>
          <p:nvPr>
            <p:ph idx="1" type="subTitle"/>
          </p:nvPr>
        </p:nvSpPr>
        <p:spPr>
          <a:xfrm>
            <a:off x="311700" y="181047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Parth Patel, Tanner Street, James Webber</a:t>
            </a:r>
            <a:endParaRPr sz="1800"/>
          </a:p>
        </p:txBody>
      </p:sp>
      <p:sp>
        <p:nvSpPr>
          <p:cNvPr id="56" name="Google Shape;56;p13"/>
          <p:cNvSpPr txBox="1"/>
          <p:nvPr/>
        </p:nvSpPr>
        <p:spPr>
          <a:xfrm>
            <a:off x="392625" y="3048425"/>
            <a:ext cx="4053900" cy="68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600" u="sng">
                <a:solidFill>
                  <a:schemeClr val="hlink"/>
                </a:solidFill>
                <a:hlinkClick r:id="rId3"/>
              </a:rPr>
              <a:t>Table of Contents</a:t>
            </a:r>
            <a:endParaRPr sz="3600" u="sng"/>
          </a:p>
        </p:txBody>
      </p:sp>
      <p:pic>
        <p:nvPicPr>
          <p:cNvPr id="57" name="Google Shape;57;p13"/>
          <p:cNvPicPr preferRelativeResize="0"/>
          <p:nvPr/>
        </p:nvPicPr>
        <p:blipFill>
          <a:blip r:embed="rId4">
            <a:alphaModFix/>
          </a:blip>
          <a:stretch>
            <a:fillRect/>
          </a:stretch>
        </p:blipFill>
        <p:spPr>
          <a:xfrm>
            <a:off x="505143" y="3777524"/>
            <a:ext cx="898450" cy="12536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highlight>
                  <a:schemeClr val="lt1"/>
                </a:highlight>
              </a:rPr>
              <a:t>Visualization of Charge-Carrier Propagation in Water</a:t>
            </a:r>
            <a:endParaRPr sz="1800">
              <a:highlight>
                <a:schemeClr val="lt1"/>
              </a:highlight>
            </a:endParaRPr>
          </a:p>
          <a:p>
            <a:pPr indent="0" lvl="0" marL="0" rtl="0" algn="l">
              <a:spcBef>
                <a:spcPts val="0"/>
              </a:spcBef>
              <a:spcAft>
                <a:spcPts val="0"/>
              </a:spcAft>
              <a:buClr>
                <a:schemeClr val="dk1"/>
              </a:buClr>
              <a:buSzPts val="1100"/>
              <a:buFont typeface="Arial"/>
              <a:buNone/>
            </a:pPr>
            <a:r>
              <a:rPr lang="en" sz="1000">
                <a:highlight>
                  <a:schemeClr val="lt1"/>
                </a:highlight>
              </a:rPr>
              <a:t>Andrey Klimox and </a:t>
            </a:r>
            <a:r>
              <a:rPr lang="en" sz="1000">
                <a:highlight>
                  <a:schemeClr val="lt1"/>
                </a:highlight>
                <a:uFill>
                  <a:noFill/>
                </a:uFill>
                <a:hlinkClick r:id="rId3"/>
              </a:rPr>
              <a:t>Gerald H. Pollack</a:t>
            </a:r>
            <a:endParaRPr sz="1400">
              <a:highlight>
                <a:schemeClr val="lt1"/>
              </a:highlight>
            </a:endParaRPr>
          </a:p>
          <a:p>
            <a:pPr indent="0" lvl="0" marL="0" rtl="0" algn="l">
              <a:spcBef>
                <a:spcPts val="0"/>
              </a:spcBef>
              <a:spcAft>
                <a:spcPts val="0"/>
              </a:spcAft>
              <a:buClr>
                <a:schemeClr val="dk1"/>
              </a:buClr>
              <a:buSzPts val="1100"/>
              <a:buFont typeface="Arial"/>
              <a:buNone/>
            </a:pPr>
            <a:r>
              <a:rPr lang="en" sz="1000">
                <a:highlight>
                  <a:schemeClr val="lt1"/>
                </a:highlight>
              </a:rPr>
              <a:t>2007 Aug 07</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Goal/Question</a:t>
            </a:r>
            <a:r>
              <a:rPr lang="en" sz="1200"/>
              <a:t>: Could charged </a:t>
            </a:r>
            <a:r>
              <a:rPr lang="en" sz="1200"/>
              <a:t>aqueous</a:t>
            </a:r>
            <a:r>
              <a:rPr lang="en" sz="1200"/>
              <a:t> zones(EZ water) appear when the nucleating surfaces were replaced by electrodes?</a:t>
            </a:r>
            <a:endParaRPr sz="1200"/>
          </a:p>
          <a:p>
            <a:pPr indent="0" lvl="0" marL="0" rtl="0" algn="l">
              <a:spcBef>
                <a:spcPts val="1600"/>
              </a:spcBef>
              <a:spcAft>
                <a:spcPts val="0"/>
              </a:spcAft>
              <a:buNone/>
            </a:pPr>
            <a:r>
              <a:rPr b="1" lang="en" sz="1200"/>
              <a:t>Background</a:t>
            </a:r>
            <a:r>
              <a:rPr lang="en" sz="1200"/>
              <a:t>: EZ water appears around specific surfaces, such as nafion.</a:t>
            </a:r>
            <a:endParaRPr sz="1200"/>
          </a:p>
          <a:p>
            <a:pPr indent="0" lvl="0" marL="0" rtl="0" algn="l">
              <a:spcBef>
                <a:spcPts val="1600"/>
              </a:spcBef>
              <a:spcAft>
                <a:spcPts val="0"/>
              </a:spcAft>
              <a:buNone/>
            </a:pPr>
            <a:r>
              <a:rPr b="1" lang="en" sz="1200"/>
              <a:t>Conclusion</a:t>
            </a:r>
            <a:r>
              <a:rPr lang="en" sz="1200"/>
              <a:t>: Charged zones did appear, this was shown via pH gradients. There was a low pH around the positive and high pH around </a:t>
            </a:r>
            <a:r>
              <a:rPr lang="en" sz="1200"/>
              <a:t>negative</a:t>
            </a:r>
            <a:endParaRPr sz="1200"/>
          </a:p>
          <a:p>
            <a:pPr indent="-304800" lvl="0" marL="457200" rtl="0" algn="l">
              <a:spcBef>
                <a:spcPts val="1600"/>
              </a:spcBef>
              <a:spcAft>
                <a:spcPts val="0"/>
              </a:spcAft>
              <a:buSzPts val="1200"/>
              <a:buChar char="-"/>
            </a:pPr>
            <a:r>
              <a:rPr lang="en" sz="1200"/>
              <a:t>Both the microspheres, and also the pH-sensitive dye, were progressively excluded from the high-pH zone. Hence the high-pH zone, which is negatively charged, may be similar in character to the negatively charged solute-exclusion zone</a:t>
            </a:r>
            <a:endParaRPr sz="1200"/>
          </a:p>
          <a:p>
            <a:pPr indent="0" lvl="0" marL="0" rtl="0" algn="l">
              <a:spcBef>
                <a:spcPts val="1600"/>
              </a:spcBef>
              <a:spcAft>
                <a:spcPts val="1600"/>
              </a:spcAft>
              <a:buNone/>
            </a:pPr>
            <a:r>
              <a:rPr lang="en" sz="1200"/>
              <a:t> Materials: Microspheres, microscope, ph dye, platinum wire welding electrodes, salt,  </a:t>
            </a:r>
            <a:endParaRPr sz="1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t>
            </a:r>
            <a:endParaRPr/>
          </a:p>
        </p:txBody>
      </p:sp>
      <p:sp>
        <p:nvSpPr>
          <p:cNvPr id="124" name="Google Shape;124;p23"/>
          <p:cNvSpPr txBox="1"/>
          <p:nvPr>
            <p:ph idx="1" type="body"/>
          </p:nvPr>
        </p:nvSpPr>
        <p:spPr>
          <a:xfrm>
            <a:off x="311700" y="1152475"/>
            <a:ext cx="3440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Time course of pH change near vertically oriented electrodes at 4300 mV. Last panel shows color change following turnoff of input power at 900 s. </a:t>
            </a:r>
            <a:endParaRPr/>
          </a:p>
        </p:txBody>
      </p:sp>
      <p:pic>
        <p:nvPicPr>
          <p:cNvPr id="125" name="Google Shape;125;p23"/>
          <p:cNvPicPr preferRelativeResize="0"/>
          <p:nvPr/>
        </p:nvPicPr>
        <p:blipFill>
          <a:blip r:embed="rId3">
            <a:alphaModFix/>
          </a:blip>
          <a:stretch>
            <a:fillRect/>
          </a:stretch>
        </p:blipFill>
        <p:spPr>
          <a:xfrm>
            <a:off x="3572197" y="0"/>
            <a:ext cx="5522105"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184100" y="189825"/>
            <a:ext cx="8520600" cy="178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highlight>
                  <a:srgbClr val="FFFFFF"/>
                </a:highlight>
              </a:rPr>
              <a:t>Water Freezes Differently on Positively and Negatively Charged Surfaces of Pyroelectric Materials</a:t>
            </a:r>
            <a:endParaRPr sz="1800">
              <a:solidFill>
                <a:srgbClr val="000000"/>
              </a:solidFill>
              <a:highlight>
                <a:srgbClr val="FFFFFF"/>
              </a:highlight>
            </a:endParaRPr>
          </a:p>
          <a:p>
            <a:pPr indent="0" lvl="0" marL="0" rtl="0" algn="l">
              <a:spcBef>
                <a:spcPts val="0"/>
              </a:spcBef>
              <a:spcAft>
                <a:spcPts val="0"/>
              </a:spcAft>
              <a:buNone/>
            </a:pPr>
            <a:r>
              <a:rPr b="1" lang="en" sz="1050">
                <a:solidFill>
                  <a:srgbClr val="000000"/>
                </a:solidFill>
                <a:highlight>
                  <a:srgbClr val="FFFFFF"/>
                </a:highlight>
              </a:rPr>
              <a:t>David Ehre, Etay Lavert, Meir Lahav, Igor Lubomirsky</a:t>
            </a:r>
            <a:endParaRPr sz="800">
              <a:solidFill>
                <a:srgbClr val="000000"/>
              </a:solidFill>
              <a:highlight>
                <a:srgbClr val="FFFFFF"/>
              </a:highlight>
            </a:endParaRPr>
          </a:p>
          <a:p>
            <a:pPr indent="0" lvl="0" marL="0" rtl="0" algn="l">
              <a:spcBef>
                <a:spcPts val="0"/>
              </a:spcBef>
              <a:spcAft>
                <a:spcPts val="0"/>
              </a:spcAft>
              <a:buNone/>
            </a:pPr>
            <a:r>
              <a:t/>
            </a:r>
            <a:endParaRPr sz="1800">
              <a:solidFill>
                <a:srgbClr val="333333"/>
              </a:solidFill>
              <a:highlight>
                <a:srgbClr val="FFFFFF"/>
              </a:highlight>
            </a:endParaRPr>
          </a:p>
        </p:txBody>
      </p:sp>
      <p:sp>
        <p:nvSpPr>
          <p:cNvPr id="131" name="Google Shape;131;p24"/>
          <p:cNvSpPr txBox="1"/>
          <p:nvPr>
            <p:ph idx="1" type="body"/>
          </p:nvPr>
        </p:nvSpPr>
        <p:spPr>
          <a:xfrm>
            <a:off x="311700" y="1207350"/>
            <a:ext cx="8520600" cy="336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200">
                <a:solidFill>
                  <a:schemeClr val="dk1"/>
                </a:solidFill>
              </a:rPr>
              <a:t>Background info:</a:t>
            </a:r>
            <a:endParaRPr b="1"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Electric field has the ability to induce the formation of icelike nuclei</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Electrofreezing of ice has been reported near charged metallic electrodes</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Pyroelectric materials are a way to isolate the net effect of the electric feild since there are other “effects” in place in the case of metallic surfaces (charged or uncharged).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Pyro electric surfaces are insulators but charges on their surface can be manipulated</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LiTaO3 was used as the pyroelectric material</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b="1" lang="en" sz="1200">
                <a:solidFill>
                  <a:schemeClr val="dk1"/>
                </a:solidFill>
              </a:rPr>
              <a:t>How it relates to us: </a:t>
            </a:r>
            <a:endParaRPr b="1"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water molecules near surfaces in general, and near charged surfaces in particular, form clusters that are structurally different from those present in bulk water.</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b="1" lang="en" sz="1200">
                <a:solidFill>
                  <a:schemeClr val="dk1"/>
                </a:solidFill>
              </a:rPr>
              <a:t>Conclusion</a:t>
            </a:r>
            <a:r>
              <a:rPr lang="en" sz="1200">
                <a:solidFill>
                  <a:schemeClr val="dk1"/>
                </a:solidFill>
              </a:rPr>
              <a:t>: </a:t>
            </a:r>
            <a:endParaRPr sz="1200">
              <a:solidFill>
                <a:schemeClr val="dk1"/>
              </a:solidFill>
            </a:endParaRPr>
          </a:p>
          <a:p>
            <a:pPr indent="-304800" lvl="0" marL="457200" rtl="0" algn="l">
              <a:spcBef>
                <a:spcPts val="0"/>
              </a:spcBef>
              <a:spcAft>
                <a:spcPts val="0"/>
              </a:spcAft>
              <a:buClr>
                <a:schemeClr val="dk1"/>
              </a:buClr>
              <a:buSzPts val="1200"/>
              <a:buChar char="-"/>
            </a:pPr>
            <a:r>
              <a:rPr lang="en" sz="1200">
                <a:solidFill>
                  <a:schemeClr val="dk1"/>
                </a:solidFill>
              </a:rPr>
              <a:t>Water freezes more easily at a positively charged surface.</a:t>
            </a:r>
            <a:endParaRPr sz="1200"/>
          </a:p>
          <a:p>
            <a:pPr indent="-304800" lvl="0" marL="457200" rtl="0" algn="l">
              <a:spcBef>
                <a:spcPts val="0"/>
              </a:spcBef>
              <a:spcAft>
                <a:spcPts val="0"/>
              </a:spcAft>
              <a:buClr>
                <a:schemeClr val="dk1"/>
              </a:buClr>
              <a:buSzPts val="1200"/>
              <a:buChar char="-"/>
            </a:pPr>
            <a:r>
              <a:rPr lang="en" sz="1200"/>
              <a:t>Negative</a:t>
            </a:r>
            <a:r>
              <a:rPr lang="en" sz="1200"/>
              <a:t> charged piezoelectric reduce freezing temp. Positive charged promote ice formation</a:t>
            </a:r>
            <a:endParaRPr sz="1200"/>
          </a:p>
          <a:p>
            <a:pPr indent="-304800" lvl="0" marL="457200" rtl="0" algn="l">
              <a:spcBef>
                <a:spcPts val="0"/>
              </a:spcBef>
              <a:spcAft>
                <a:spcPts val="0"/>
              </a:spcAft>
              <a:buClr>
                <a:schemeClr val="dk1"/>
              </a:buClr>
              <a:buSzPts val="1200"/>
              <a:buChar char="-"/>
            </a:pPr>
            <a:r>
              <a:rPr lang="en" sz="1200"/>
              <a:t>Freezing on positive charged surface starts at solid/water interface. Freezing on negative charged surface starts at air/water interface.</a:t>
            </a:r>
            <a:endParaRPr sz="1200"/>
          </a:p>
          <a:p>
            <a:pPr indent="0" lvl="0" marL="0" rtl="0" algn="l">
              <a:spcBef>
                <a:spcPts val="0"/>
              </a:spcBef>
              <a:spcAft>
                <a:spcPts val="0"/>
              </a:spcAft>
              <a:buNone/>
            </a:pPr>
            <a:r>
              <a:t/>
            </a:r>
            <a:endParaRPr sz="1200"/>
          </a:p>
          <a:p>
            <a:pPr indent="0" lvl="0" marL="0" rtl="0" algn="l">
              <a:spcBef>
                <a:spcPts val="1600"/>
              </a:spcBef>
              <a:spcAft>
                <a:spcPts val="1600"/>
              </a:spcAft>
              <a:buNone/>
            </a:pPr>
            <a:r>
              <a:t/>
            </a:r>
            <a:endParaRPr sz="12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t>
            </a:r>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Add description</a:t>
            </a:r>
            <a:endParaRPr/>
          </a:p>
        </p:txBody>
      </p:sp>
      <p:pic>
        <p:nvPicPr>
          <p:cNvPr id="138" name="Google Shape;138;p25"/>
          <p:cNvPicPr preferRelativeResize="0"/>
          <p:nvPr/>
        </p:nvPicPr>
        <p:blipFill rotWithShape="1">
          <a:blip r:embed="rId3">
            <a:alphaModFix/>
          </a:blip>
          <a:srcRect b="6742" l="0" r="0" t="0"/>
          <a:stretch/>
        </p:blipFill>
        <p:spPr>
          <a:xfrm>
            <a:off x="3990700" y="0"/>
            <a:ext cx="4841600" cy="47964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High electric </a:t>
            </a:r>
            <a:r>
              <a:rPr lang="en" sz="1800"/>
              <a:t>susceptibility</a:t>
            </a:r>
            <a:r>
              <a:rPr lang="en" sz="1800"/>
              <a:t> is the signature of structured water in water-containing objects</a:t>
            </a:r>
            <a:endParaRPr sz="1800"/>
          </a:p>
        </p:txBody>
      </p:sp>
      <p:sp>
        <p:nvSpPr>
          <p:cNvPr id="144" name="Google Shape;144;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Goal</a:t>
            </a:r>
            <a:r>
              <a:rPr lang="en" sz="1200"/>
              <a:t>: To examine changes to the optical properties of water in exclusion zones. Is an high RI value an attribute of structured water?</a:t>
            </a:r>
            <a:endParaRPr sz="1200"/>
          </a:p>
          <a:p>
            <a:pPr indent="0" lvl="0" marL="0" rtl="0" algn="l">
              <a:spcBef>
                <a:spcPts val="1600"/>
              </a:spcBef>
              <a:spcAft>
                <a:spcPts val="0"/>
              </a:spcAft>
              <a:buNone/>
            </a:pPr>
            <a:r>
              <a:rPr b="1" lang="en" sz="1200"/>
              <a:t>Background</a:t>
            </a:r>
            <a:r>
              <a:rPr lang="en" sz="1200"/>
              <a:t>: </a:t>
            </a:r>
            <a:r>
              <a:rPr lang="en" sz="1200"/>
              <a:t>EZ water has a different refractive index rather normal bulk water</a:t>
            </a:r>
            <a:endParaRPr sz="1200"/>
          </a:p>
          <a:p>
            <a:pPr indent="-304800" lvl="0" marL="457200" rtl="0" algn="l">
              <a:spcBef>
                <a:spcPts val="1600"/>
              </a:spcBef>
              <a:spcAft>
                <a:spcPts val="0"/>
              </a:spcAft>
              <a:buSzPts val="1200"/>
              <a:buChar char="●"/>
            </a:pPr>
            <a:r>
              <a:rPr lang="en" sz="1200"/>
              <a:t>Some gels and biological objects with large (up to 95-99%) proportion of water have a refractive index (RI) (n = 1,42-1,50), significantly higher than RI (n0 = 1,333) of ordinary water.</a:t>
            </a:r>
            <a:endParaRPr sz="1200"/>
          </a:p>
          <a:p>
            <a:pPr indent="-304800" lvl="0" marL="457200" rtl="0" algn="l">
              <a:spcBef>
                <a:spcPts val="0"/>
              </a:spcBef>
              <a:spcAft>
                <a:spcPts val="0"/>
              </a:spcAft>
              <a:buSzPts val="1200"/>
              <a:buChar char="●"/>
            </a:pPr>
            <a:r>
              <a:rPr lang="en" sz="1200">
                <a:solidFill>
                  <a:srgbClr val="222222"/>
                </a:solidFill>
                <a:highlight>
                  <a:schemeClr val="lt1"/>
                </a:highlight>
                <a:latin typeface="Roboto"/>
                <a:ea typeface="Roboto"/>
                <a:cs typeface="Roboto"/>
                <a:sym typeface="Roboto"/>
              </a:rPr>
              <a:t>The polarizability is linearly related to the electric </a:t>
            </a:r>
            <a:r>
              <a:rPr b="1" lang="en" sz="1200">
                <a:solidFill>
                  <a:srgbClr val="222222"/>
                </a:solidFill>
                <a:highlight>
                  <a:schemeClr val="lt1"/>
                </a:highlight>
                <a:latin typeface="Roboto"/>
                <a:ea typeface="Roboto"/>
                <a:cs typeface="Roboto"/>
                <a:sym typeface="Roboto"/>
              </a:rPr>
              <a:t>susceptibility</a:t>
            </a:r>
            <a:r>
              <a:rPr lang="en" sz="1200">
                <a:solidFill>
                  <a:srgbClr val="222222"/>
                </a:solidFill>
                <a:highlight>
                  <a:schemeClr val="lt1"/>
                </a:highlight>
                <a:latin typeface="Roboto"/>
                <a:ea typeface="Roboto"/>
                <a:cs typeface="Roboto"/>
                <a:sym typeface="Roboto"/>
              </a:rPr>
              <a:t>: The </a:t>
            </a:r>
            <a:r>
              <a:rPr b="1" lang="en" sz="1200">
                <a:solidFill>
                  <a:srgbClr val="222222"/>
                </a:solidFill>
                <a:highlight>
                  <a:schemeClr val="lt1"/>
                </a:highlight>
                <a:latin typeface="Roboto"/>
                <a:ea typeface="Roboto"/>
                <a:cs typeface="Roboto"/>
                <a:sym typeface="Roboto"/>
              </a:rPr>
              <a:t>refractive index</a:t>
            </a:r>
            <a:r>
              <a:rPr lang="en" sz="1200">
                <a:solidFill>
                  <a:srgbClr val="222222"/>
                </a:solidFill>
                <a:highlight>
                  <a:schemeClr val="lt1"/>
                </a:highlight>
                <a:latin typeface="Roboto"/>
                <a:ea typeface="Roboto"/>
                <a:cs typeface="Roboto"/>
                <a:sym typeface="Roboto"/>
              </a:rPr>
              <a:t> is thus a measure of the polarizability of the material</a:t>
            </a:r>
            <a:endParaRPr sz="1200"/>
          </a:p>
          <a:p>
            <a:pPr indent="0" lvl="0" marL="0" rtl="0" algn="l">
              <a:spcBef>
                <a:spcPts val="1600"/>
              </a:spcBef>
              <a:spcAft>
                <a:spcPts val="0"/>
              </a:spcAft>
              <a:buNone/>
            </a:pPr>
            <a:r>
              <a:rPr b="1" lang="en" sz="1200"/>
              <a:t>Conclusion</a:t>
            </a:r>
            <a:r>
              <a:rPr lang="en" sz="1200"/>
              <a:t>: Refractive index of water in the vicinity of nafion is high. They performed analysis to confirm that the refractive difference was due to structured water (EZ water). A raised </a:t>
            </a:r>
            <a:r>
              <a:rPr lang="en" sz="1200"/>
              <a:t>refractive</a:t>
            </a:r>
            <a:r>
              <a:rPr lang="en" sz="1200"/>
              <a:t> index is a feature of structure water. </a:t>
            </a:r>
            <a:endParaRPr sz="1200"/>
          </a:p>
          <a:p>
            <a:pPr indent="0" lvl="0" marL="0" rtl="0" algn="l">
              <a:spcBef>
                <a:spcPts val="1600"/>
              </a:spcBef>
              <a:spcAft>
                <a:spcPts val="0"/>
              </a:spcAft>
              <a:buNone/>
            </a:pPr>
            <a:r>
              <a:rPr lang="en" sz="1200"/>
              <a:t>Other: Found that it is very likely that EZ water plays a role on the cellular level in mitochondria, bacteria, chloroplast, and etc…They observed change in refraction index of a </a:t>
            </a:r>
            <a:r>
              <a:rPr lang="en" sz="1200"/>
              <a:t>mitochondria</a:t>
            </a:r>
            <a:r>
              <a:rPr lang="en" sz="1200"/>
              <a:t> under inhibitors, and ATP stimulators</a:t>
            </a:r>
            <a:endParaRPr sz="1200"/>
          </a:p>
          <a:p>
            <a:pPr indent="0" lvl="0" marL="0" rtl="0" algn="l">
              <a:spcBef>
                <a:spcPts val="1600"/>
              </a:spcBef>
              <a:spcAft>
                <a:spcPts val="1600"/>
              </a:spcAft>
              <a:buNone/>
            </a:pPr>
            <a:r>
              <a:t/>
            </a:r>
            <a:endParaRPr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t>
            </a:r>
            <a:endParaRPr/>
          </a:p>
        </p:txBody>
      </p:sp>
      <p:sp>
        <p:nvSpPr>
          <p:cNvPr id="150" name="Google Shape;150;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Graph showing the calculated dependence of the </a:t>
            </a:r>
            <a:r>
              <a:rPr lang="en"/>
              <a:t>susceptibility</a:t>
            </a:r>
            <a:r>
              <a:rPr lang="en"/>
              <a:t> of the gel’s structured water </a:t>
            </a:r>
            <a:r>
              <a:rPr lang="en"/>
              <a:t>component</a:t>
            </a:r>
            <a:r>
              <a:rPr lang="en"/>
              <a:t> on wavelength</a:t>
            </a:r>
            <a:endParaRPr/>
          </a:p>
        </p:txBody>
      </p:sp>
      <p:pic>
        <p:nvPicPr>
          <p:cNvPr id="151" name="Google Shape;151;p27"/>
          <p:cNvPicPr preferRelativeResize="0"/>
          <p:nvPr/>
        </p:nvPicPr>
        <p:blipFill>
          <a:blip r:embed="rId3">
            <a:alphaModFix/>
          </a:blip>
          <a:stretch>
            <a:fillRect/>
          </a:stretch>
        </p:blipFill>
        <p:spPr>
          <a:xfrm>
            <a:off x="5078525" y="2077725"/>
            <a:ext cx="3567850" cy="2491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127600"/>
            <a:ext cx="8520600" cy="80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New method of water purification based on the particle-exclusion phenomenon</a:t>
            </a:r>
            <a:endParaRPr sz="1800"/>
          </a:p>
          <a:p>
            <a:pPr indent="0" lvl="0" marL="0" rtl="0" algn="l">
              <a:spcBef>
                <a:spcPts val="0"/>
              </a:spcBef>
              <a:spcAft>
                <a:spcPts val="0"/>
              </a:spcAft>
              <a:buNone/>
            </a:pPr>
            <a:r>
              <a:rPr lang="en" sz="1200"/>
              <a:t>IVAN KLYUZHIN, ANDREW SYMONDS, JEFFREY MAGULA, GERALD H. POLLACK</a:t>
            </a:r>
            <a:endParaRPr sz="1200"/>
          </a:p>
        </p:txBody>
      </p:sp>
      <p:sp>
        <p:nvSpPr>
          <p:cNvPr id="157" name="Google Shape;157;p28"/>
          <p:cNvSpPr txBox="1"/>
          <p:nvPr>
            <p:ph idx="1" type="body"/>
          </p:nvPr>
        </p:nvSpPr>
        <p:spPr>
          <a:xfrm>
            <a:off x="311700" y="706750"/>
            <a:ext cx="5008500" cy="1698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Goal: to use the exclusion zone of water to obtain bulk water free of particles. Test proof-of-principle</a:t>
            </a:r>
            <a:endParaRPr>
              <a:solidFill>
                <a:srgbClr val="000000"/>
              </a:solidFill>
            </a:endParaRPr>
          </a:p>
          <a:p>
            <a:pPr indent="0" lvl="0" marL="0" rtl="0" algn="l">
              <a:lnSpc>
                <a:spcPct val="100000"/>
              </a:lnSpc>
              <a:spcBef>
                <a:spcPts val="0"/>
              </a:spcBef>
              <a:spcAft>
                <a:spcPts val="0"/>
              </a:spcAft>
              <a:buNone/>
            </a:pPr>
            <a:r>
              <a:rPr lang="en">
                <a:solidFill>
                  <a:srgbClr val="000000"/>
                </a:solidFill>
              </a:rPr>
              <a:t>Results:</a:t>
            </a:r>
            <a:endParaRPr>
              <a:solidFill>
                <a:srgbClr val="000000"/>
              </a:solidFill>
            </a:endParaRPr>
          </a:p>
          <a:p>
            <a:pPr indent="-342900" lvl="0" marL="457200" rtl="0" algn="l">
              <a:lnSpc>
                <a:spcPct val="100000"/>
              </a:lnSpc>
              <a:spcBef>
                <a:spcPts val="0"/>
              </a:spcBef>
              <a:spcAft>
                <a:spcPts val="0"/>
              </a:spcAft>
              <a:buClr>
                <a:srgbClr val="000000"/>
              </a:buClr>
              <a:buSzPts val="1800"/>
              <a:buChar char="-"/>
            </a:pPr>
            <a:r>
              <a:rPr lang="en">
                <a:solidFill>
                  <a:srgbClr val="000000"/>
                </a:solidFill>
              </a:rPr>
              <a:t>Top soil, clay, silt added to water</a:t>
            </a:r>
            <a:endParaRPr>
              <a:solidFill>
                <a:srgbClr val="000000"/>
              </a:solidFill>
            </a:endParaRPr>
          </a:p>
        </p:txBody>
      </p:sp>
      <p:pic>
        <p:nvPicPr>
          <p:cNvPr id="158" name="Google Shape;158;p28"/>
          <p:cNvPicPr preferRelativeResize="0"/>
          <p:nvPr/>
        </p:nvPicPr>
        <p:blipFill>
          <a:blip r:embed="rId3">
            <a:alphaModFix/>
          </a:blip>
          <a:stretch>
            <a:fillRect/>
          </a:stretch>
        </p:blipFill>
        <p:spPr>
          <a:xfrm>
            <a:off x="4977575" y="647850"/>
            <a:ext cx="4166426" cy="1757025"/>
          </a:xfrm>
          <a:prstGeom prst="rect">
            <a:avLst/>
          </a:prstGeom>
          <a:noFill/>
          <a:ln>
            <a:noFill/>
          </a:ln>
        </p:spPr>
      </p:pic>
      <p:sp>
        <p:nvSpPr>
          <p:cNvPr id="159" name="Google Shape;159;p28"/>
          <p:cNvSpPr txBox="1"/>
          <p:nvPr/>
        </p:nvSpPr>
        <p:spPr>
          <a:xfrm>
            <a:off x="311700" y="2071150"/>
            <a:ext cx="8621100" cy="2915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Increased flow rate lead to smaller EZ thickness</a:t>
            </a:r>
            <a:endParaRPr sz="1800"/>
          </a:p>
          <a:p>
            <a:pPr indent="-342900" lvl="0" marL="457200" rtl="0" algn="l">
              <a:spcBef>
                <a:spcPts val="0"/>
              </a:spcBef>
              <a:spcAft>
                <a:spcPts val="0"/>
              </a:spcAft>
              <a:buSzPts val="1800"/>
              <a:buChar char="-"/>
            </a:pPr>
            <a:r>
              <a:rPr lang="en" sz="1800"/>
              <a:t>15 ml/h input</a:t>
            </a:r>
            <a:endParaRPr sz="1800"/>
          </a:p>
          <a:p>
            <a:pPr indent="-342900" lvl="0" marL="457200" rtl="0" algn="l">
              <a:spcBef>
                <a:spcPts val="0"/>
              </a:spcBef>
              <a:spcAft>
                <a:spcPts val="0"/>
              </a:spcAft>
              <a:buSzPts val="1800"/>
              <a:buChar char="-"/>
            </a:pPr>
            <a:r>
              <a:rPr lang="en" sz="1800"/>
              <a:t>70-90% of particles removed</a:t>
            </a:r>
            <a:endParaRPr sz="1800"/>
          </a:p>
          <a:p>
            <a:pPr indent="0" lvl="0" marL="0" rtl="0" algn="l">
              <a:spcBef>
                <a:spcPts val="0"/>
              </a:spcBef>
              <a:spcAft>
                <a:spcPts val="0"/>
              </a:spcAft>
              <a:buNone/>
            </a:pPr>
            <a:r>
              <a:rPr lang="en" sz="1800"/>
              <a:t>Conclusion: Exclusion zone found in water</a:t>
            </a:r>
            <a:endParaRPr sz="1800"/>
          </a:p>
          <a:p>
            <a:pPr indent="0" lvl="0" marL="0" rtl="0" algn="l">
              <a:spcBef>
                <a:spcPts val="0"/>
              </a:spcBef>
              <a:spcAft>
                <a:spcPts val="0"/>
              </a:spcAft>
              <a:buNone/>
            </a:pPr>
            <a:r>
              <a:rPr lang="en" sz="1800"/>
              <a:t>is able to </a:t>
            </a:r>
            <a:r>
              <a:rPr lang="en" sz="1800"/>
              <a:t>separate</a:t>
            </a:r>
            <a:r>
              <a:rPr lang="en" sz="1800"/>
              <a:t> particles and provide clean</a:t>
            </a:r>
            <a:endParaRPr sz="1800"/>
          </a:p>
          <a:p>
            <a:pPr indent="0" lvl="0" marL="0" rtl="0" algn="l">
              <a:spcBef>
                <a:spcPts val="0"/>
              </a:spcBef>
              <a:spcAft>
                <a:spcPts val="0"/>
              </a:spcAft>
              <a:buNone/>
            </a:pPr>
            <a:r>
              <a:rPr lang="en" sz="1800"/>
              <a:t>water without the use of a physical filter</a:t>
            </a:r>
            <a:endParaRPr sz="1800"/>
          </a:p>
          <a:p>
            <a:pPr indent="0" lvl="0" marL="0" rtl="0" algn="l">
              <a:spcBef>
                <a:spcPts val="0"/>
              </a:spcBef>
              <a:spcAft>
                <a:spcPts val="0"/>
              </a:spcAft>
              <a:buNone/>
            </a:pPr>
            <a:r>
              <a:rPr lang="en" sz="1800"/>
              <a:t>Concentricity limited result</a:t>
            </a:r>
            <a:endParaRPr sz="1800"/>
          </a:p>
          <a:p>
            <a:pPr indent="0" lvl="0" marL="0" rtl="0" algn="l">
              <a:spcBef>
                <a:spcPts val="0"/>
              </a:spcBef>
              <a:spcAft>
                <a:spcPts val="0"/>
              </a:spcAft>
              <a:buNone/>
            </a:pPr>
            <a:r>
              <a:rPr lang="en" sz="1800"/>
              <a:t>Lack of physical filter means no clogging or </a:t>
            </a:r>
            <a:endParaRPr sz="1800"/>
          </a:p>
          <a:p>
            <a:pPr indent="0" lvl="0" marL="0" rtl="0" algn="l">
              <a:spcBef>
                <a:spcPts val="0"/>
              </a:spcBef>
              <a:spcAft>
                <a:spcPts val="0"/>
              </a:spcAft>
              <a:buNone/>
            </a:pPr>
            <a:r>
              <a:rPr lang="en" sz="1800"/>
              <a:t>cleaning needed</a:t>
            </a:r>
            <a:endParaRPr sz="1800"/>
          </a:p>
        </p:txBody>
      </p:sp>
      <p:pic>
        <p:nvPicPr>
          <p:cNvPr id="160" name="Google Shape;160;p28"/>
          <p:cNvPicPr preferRelativeResize="0"/>
          <p:nvPr/>
        </p:nvPicPr>
        <p:blipFill>
          <a:blip r:embed="rId4">
            <a:alphaModFix/>
          </a:blip>
          <a:stretch>
            <a:fillRect/>
          </a:stretch>
        </p:blipFill>
        <p:spPr>
          <a:xfrm>
            <a:off x="5170925" y="2758288"/>
            <a:ext cx="3901751" cy="1757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type="title"/>
          </p:nvPr>
        </p:nvSpPr>
        <p:spPr>
          <a:xfrm>
            <a:off x="311700" y="154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111111"/>
                </a:solidFill>
              </a:rPr>
              <a:t>Impact of Hydrophilic Surfaces on Interfacial Water Dynamics Probed with NMR Spectroscopy</a:t>
            </a:r>
            <a:endParaRPr sz="1800">
              <a:solidFill>
                <a:srgbClr val="111111"/>
              </a:solidFill>
            </a:endParaRPr>
          </a:p>
          <a:p>
            <a:pPr indent="0" lvl="0" marL="0" rtl="0" algn="l">
              <a:spcBef>
                <a:spcPts val="0"/>
              </a:spcBef>
              <a:spcAft>
                <a:spcPts val="0"/>
              </a:spcAft>
              <a:buNone/>
            </a:pPr>
            <a:r>
              <a:rPr lang="en" sz="1000"/>
              <a:t>Hyok Yoo, Rajan Paranji, Gerald H Pollack</a:t>
            </a:r>
            <a:endParaRPr sz="1200">
              <a:solidFill>
                <a:srgbClr val="111111"/>
              </a:solidFill>
            </a:endParaRPr>
          </a:p>
        </p:txBody>
      </p:sp>
      <p:sp>
        <p:nvSpPr>
          <p:cNvPr id="166" name="Google Shape;166;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000000"/>
                </a:solidFill>
              </a:rPr>
              <a:t>Purpose: Use NMR spectroscopy to show that a distinct water structure exists around hydrophilic surfaces and is much more ordered than bulk water. This will be supported through T1 relaxation times; specifically, more ordered molecules return to relaxed spin states quicker since the applied magnetic field has a smaller effect on them. </a:t>
            </a:r>
            <a:endParaRPr b="1" sz="1200">
              <a:solidFill>
                <a:srgbClr val="000000"/>
              </a:solidFill>
            </a:endParaRPr>
          </a:p>
          <a:p>
            <a:pPr indent="-304800" lvl="0" marL="457200" rtl="0" algn="l">
              <a:spcBef>
                <a:spcPts val="1600"/>
              </a:spcBef>
              <a:spcAft>
                <a:spcPts val="0"/>
              </a:spcAft>
              <a:buClr>
                <a:srgbClr val="000000"/>
              </a:buClr>
              <a:buSzPts val="1200"/>
              <a:buChar char="-"/>
            </a:pPr>
            <a:r>
              <a:rPr lang="en" sz="1200">
                <a:solidFill>
                  <a:srgbClr val="000000"/>
                </a:solidFill>
              </a:rPr>
              <a:t>Nafion and cationic gel beads used as surfaces to create EZ zones inside small NMR tube</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In these particular solutions, there was no bulk water present at all, so all comparisons to bulk water are made using previously determined data</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Cationic System:</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Two chemical shifts recorded: 4.63 ppm and 6.00 ppm</a:t>
            </a:r>
            <a:r>
              <a:rPr b="1" lang="en" sz="1200">
                <a:solidFill>
                  <a:srgbClr val="000000"/>
                </a:solidFill>
              </a:rPr>
              <a:t> </a:t>
            </a:r>
            <a:r>
              <a:rPr lang="en" sz="1200">
                <a:solidFill>
                  <a:srgbClr val="000000"/>
                </a:solidFill>
              </a:rPr>
              <a:t>for internal (around the surface) and interstitial (within the surface) water respectively</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The 4.63 ppm EZ water had T1 relaxation time significantly shorter than that of bulk water- 1.82 s vs 3.37s at 298 K</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Nafion System:</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chemeClr val="dk1"/>
                </a:solidFill>
              </a:rPr>
              <a:t>Two chemical shifts recorded: 4.61 ppm and 5.35 ppm</a:t>
            </a:r>
            <a:r>
              <a:rPr b="1" lang="en" sz="1200">
                <a:solidFill>
                  <a:schemeClr val="dk1"/>
                </a:solidFill>
              </a:rPr>
              <a:t> </a:t>
            </a:r>
            <a:r>
              <a:rPr lang="en" sz="1200">
                <a:solidFill>
                  <a:schemeClr val="dk1"/>
                </a:solidFill>
              </a:rPr>
              <a:t>for internal (around the surface) and interstitial (within the surface) water respectively</a:t>
            </a:r>
            <a:endParaRPr sz="1200">
              <a:solidFill>
                <a:schemeClr val="dk1"/>
              </a:solidFill>
            </a:endParaRPr>
          </a:p>
          <a:p>
            <a:pPr indent="-304800" lvl="1" marL="914400" rtl="0" algn="l">
              <a:spcBef>
                <a:spcPts val="0"/>
              </a:spcBef>
              <a:spcAft>
                <a:spcPts val="0"/>
              </a:spcAft>
              <a:buClr>
                <a:schemeClr val="dk1"/>
              </a:buClr>
              <a:buSzPts val="1200"/>
              <a:buChar char="-"/>
            </a:pPr>
            <a:r>
              <a:rPr lang="en" sz="1200">
                <a:solidFill>
                  <a:schemeClr val="dk1"/>
                </a:solidFill>
              </a:rPr>
              <a:t>The 4.61 ppm EZ water had T1 relaxation time significantly shorter than that of bulk water- 1.34 s vs 3.37s at 298 K</a:t>
            </a:r>
            <a:endParaRPr sz="12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311700" y="-180550"/>
            <a:ext cx="8520600" cy="572700"/>
          </a:xfrm>
          <a:prstGeom prst="rect">
            <a:avLst/>
          </a:prstGeom>
        </p:spPr>
        <p:txBody>
          <a:bodyPr anchorCtr="0" anchor="t" bIns="91425" lIns="91425" spcFirstLastPara="1" rIns="91425" wrap="square" tIns="91425">
            <a:noAutofit/>
          </a:bodyPr>
          <a:lstStyle/>
          <a:p>
            <a:pPr indent="0" lvl="0" marL="0" rtl="0" algn="l">
              <a:lnSpc>
                <a:spcPct val="135000"/>
              </a:lnSpc>
              <a:spcBef>
                <a:spcPts val="3600"/>
              </a:spcBef>
              <a:spcAft>
                <a:spcPts val="0"/>
              </a:spcAft>
              <a:buClr>
                <a:schemeClr val="dk1"/>
              </a:buClr>
              <a:buSzPts val="1100"/>
              <a:buFont typeface="Arial"/>
              <a:buNone/>
            </a:pPr>
            <a:r>
              <a:rPr lang="en" sz="1800">
                <a:highlight>
                  <a:srgbClr val="FFFFFF"/>
                </a:highlight>
              </a:rPr>
              <a:t>Solute-Free Interfacial Zones in Polar Liquids</a:t>
            </a:r>
            <a:br>
              <a:rPr lang="en" sz="1800">
                <a:highlight>
                  <a:srgbClr val="FFFFFF"/>
                </a:highlight>
              </a:rPr>
            </a:br>
            <a:r>
              <a:rPr lang="en" sz="1200">
                <a:highlight>
                  <a:srgbClr val="FFFFFF"/>
                </a:highlight>
              </a:rPr>
              <a:t>Binghua Chai and Gerald H. Pollack</a:t>
            </a:r>
            <a:endParaRPr sz="1200">
              <a:highlight>
                <a:srgbClr val="FFFFFF"/>
              </a:highlight>
            </a:endParaRPr>
          </a:p>
          <a:p>
            <a:pPr indent="0" lvl="0" marL="0" rtl="0" algn="l">
              <a:spcBef>
                <a:spcPts val="1800"/>
              </a:spcBef>
              <a:spcAft>
                <a:spcPts val="0"/>
              </a:spcAft>
              <a:buNone/>
            </a:pPr>
            <a:r>
              <a:t/>
            </a:r>
            <a:endParaRPr sz="1800"/>
          </a:p>
        </p:txBody>
      </p:sp>
      <p:sp>
        <p:nvSpPr>
          <p:cNvPr id="172" name="Google Shape;172;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rPr>
              <a:t>Purpose: Test a variety of EZ characteristics in different polar liquids and observe the differences relative to water</a:t>
            </a:r>
            <a:endParaRPr b="1"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Size</a:t>
            </a:r>
            <a:endParaRPr sz="1400">
              <a:solidFill>
                <a:srgbClr val="000000"/>
              </a:solidFill>
            </a:endParaRPr>
          </a:p>
          <a:p>
            <a:pPr indent="-317500" lvl="1" marL="914400" rtl="0" algn="l">
              <a:spcBef>
                <a:spcPts val="0"/>
              </a:spcBef>
              <a:spcAft>
                <a:spcPts val="0"/>
              </a:spcAft>
              <a:buClr>
                <a:srgbClr val="000000"/>
              </a:buClr>
              <a:buSzPts val="1400"/>
              <a:buChar char="-"/>
            </a:pPr>
            <a:r>
              <a:rPr b="1" lang="en">
                <a:solidFill>
                  <a:srgbClr val="000000"/>
                </a:solidFill>
              </a:rPr>
              <a:t>H20</a:t>
            </a:r>
            <a:r>
              <a:rPr lang="en">
                <a:solidFill>
                  <a:srgbClr val="000000"/>
                </a:solidFill>
              </a:rPr>
              <a:t> (220 +- 17.8 um) &gt; </a:t>
            </a:r>
            <a:r>
              <a:rPr b="1" lang="en">
                <a:solidFill>
                  <a:srgbClr val="000000"/>
                </a:solidFill>
              </a:rPr>
              <a:t>D20</a:t>
            </a:r>
            <a:r>
              <a:rPr lang="en">
                <a:solidFill>
                  <a:srgbClr val="000000"/>
                </a:solidFill>
              </a:rPr>
              <a:t> (200+- 20.3 um) &gt; </a:t>
            </a:r>
            <a:r>
              <a:rPr b="1" lang="en">
                <a:solidFill>
                  <a:srgbClr val="000000"/>
                </a:solidFill>
              </a:rPr>
              <a:t>Methanol</a:t>
            </a:r>
            <a:r>
              <a:rPr lang="en">
                <a:solidFill>
                  <a:srgbClr val="000000"/>
                </a:solidFill>
              </a:rPr>
              <a:t> (102+- 8.5 um) &gt; </a:t>
            </a:r>
            <a:r>
              <a:rPr b="1" lang="en">
                <a:solidFill>
                  <a:srgbClr val="000000"/>
                </a:solidFill>
              </a:rPr>
              <a:t>Ethanol</a:t>
            </a:r>
            <a:r>
              <a:rPr lang="en">
                <a:solidFill>
                  <a:srgbClr val="000000"/>
                </a:solidFill>
              </a:rPr>
              <a:t> (38 +- 2.1 um) &gt; </a:t>
            </a:r>
            <a:r>
              <a:rPr b="1" lang="en">
                <a:solidFill>
                  <a:srgbClr val="000000"/>
                </a:solidFill>
              </a:rPr>
              <a:t>Acetic Acid</a:t>
            </a:r>
            <a:r>
              <a:rPr lang="en">
                <a:solidFill>
                  <a:srgbClr val="000000"/>
                </a:solidFill>
              </a:rPr>
              <a:t> (30 +- 4.8 um) &gt; </a:t>
            </a:r>
            <a:r>
              <a:rPr b="1" lang="en">
                <a:solidFill>
                  <a:srgbClr val="000000"/>
                </a:solidFill>
              </a:rPr>
              <a:t>Isopropanol</a:t>
            </a:r>
            <a:r>
              <a:rPr lang="en">
                <a:solidFill>
                  <a:srgbClr val="000000"/>
                </a:solidFill>
              </a:rPr>
              <a:t> (51 +- 3.5 um) &gt; </a:t>
            </a:r>
            <a:r>
              <a:rPr b="1" lang="en">
                <a:solidFill>
                  <a:srgbClr val="000000"/>
                </a:solidFill>
              </a:rPr>
              <a:t>DMSO</a:t>
            </a:r>
            <a:r>
              <a:rPr lang="en">
                <a:solidFill>
                  <a:srgbClr val="000000"/>
                </a:solidFill>
              </a:rPr>
              <a:t> (47 +- 6.7 um)</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Acetone dissolved microsphere and diethyl ether (non-polar) adhered to nafion surface</a:t>
            </a:r>
            <a:endParaRPr>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Ethanol Size Dynamics</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See Figure in Next Slide</a:t>
            </a:r>
            <a:endParaRPr>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Electric</a:t>
            </a:r>
            <a:r>
              <a:rPr lang="en" sz="1400">
                <a:solidFill>
                  <a:srgbClr val="000000"/>
                </a:solidFill>
              </a:rPr>
              <a:t> Potential of Ethanol and Water</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See Figure in </a:t>
            </a:r>
            <a:r>
              <a:rPr lang="en">
                <a:solidFill>
                  <a:srgbClr val="000000"/>
                </a:solidFill>
              </a:rPr>
              <a:t>Next</a:t>
            </a:r>
            <a:r>
              <a:rPr lang="en">
                <a:solidFill>
                  <a:srgbClr val="000000"/>
                </a:solidFill>
              </a:rPr>
              <a:t> Slide</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Takes approximately 50 um to reach 0 potential for ethanol and 300 um for water, </a:t>
            </a:r>
            <a:r>
              <a:rPr lang="en">
                <a:solidFill>
                  <a:srgbClr val="000000"/>
                </a:solidFill>
              </a:rPr>
              <a:t>approximately</a:t>
            </a:r>
            <a:r>
              <a:rPr lang="en">
                <a:solidFill>
                  <a:srgbClr val="000000"/>
                </a:solidFill>
              </a:rPr>
              <a:t> corresponding to EZ sizes</a:t>
            </a:r>
            <a:endParaRPr>
              <a:solidFill>
                <a:srgbClr val="000000"/>
              </a:solidFill>
            </a:endParaRPr>
          </a:p>
          <a:p>
            <a:pPr indent="0" lvl="0" marL="0" rtl="0" algn="l">
              <a:spcBef>
                <a:spcPts val="1600"/>
              </a:spcBef>
              <a:spcAft>
                <a:spcPts val="1600"/>
              </a:spcAft>
              <a:buNone/>
            </a:pPr>
            <a:r>
              <a:t/>
            </a:r>
            <a:endParaRPr sz="14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Continued… </a:t>
            </a:r>
            <a:endParaRPr/>
          </a:p>
        </p:txBody>
      </p:sp>
      <p:pic>
        <p:nvPicPr>
          <p:cNvPr descr="An external file that holds a picture, illustration, etc.&#10;Object name is nihms-194343-f0004.jpg" id="178" name="Google Shape;178;p31" title="An external file that holds a picture, illustration, etc.&#10;Object name is nihms-194343-f0004.jpg"/>
          <p:cNvPicPr preferRelativeResize="0"/>
          <p:nvPr/>
        </p:nvPicPr>
        <p:blipFill>
          <a:blip r:embed="rId3">
            <a:alphaModFix/>
          </a:blip>
          <a:stretch>
            <a:fillRect/>
          </a:stretch>
        </p:blipFill>
        <p:spPr>
          <a:xfrm>
            <a:off x="235875" y="1442225"/>
            <a:ext cx="4205150" cy="3532326"/>
          </a:xfrm>
          <a:prstGeom prst="rect">
            <a:avLst/>
          </a:prstGeom>
          <a:noFill/>
          <a:ln>
            <a:noFill/>
          </a:ln>
        </p:spPr>
      </p:pic>
      <p:pic>
        <p:nvPicPr>
          <p:cNvPr descr="An external file that holds a picture, illustration, etc.&#10;Object name is nihms-194343-f0006.jpg" id="179" name="Google Shape;179;p31" title="An external file that holds a picture, illustration, etc.&#10;Object name is nihms-194343-f0006.jpg"/>
          <p:cNvPicPr preferRelativeResize="0"/>
          <p:nvPr/>
        </p:nvPicPr>
        <p:blipFill>
          <a:blip r:embed="rId4">
            <a:alphaModFix/>
          </a:blip>
          <a:stretch>
            <a:fillRect/>
          </a:stretch>
        </p:blipFill>
        <p:spPr>
          <a:xfrm>
            <a:off x="4572000" y="1442225"/>
            <a:ext cx="4487651" cy="3044125"/>
          </a:xfrm>
          <a:prstGeom prst="rect">
            <a:avLst/>
          </a:prstGeom>
          <a:noFill/>
          <a:ln>
            <a:noFill/>
          </a:ln>
        </p:spPr>
      </p:pic>
      <p:sp>
        <p:nvSpPr>
          <p:cNvPr id="180" name="Google Shape;180;p31"/>
          <p:cNvSpPr txBox="1"/>
          <p:nvPr/>
        </p:nvSpPr>
        <p:spPr>
          <a:xfrm>
            <a:off x="492875" y="935175"/>
            <a:ext cx="39480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Figure 1: Size dynamics of Ethanol EZ</a:t>
            </a:r>
            <a:endParaRPr/>
          </a:p>
        </p:txBody>
      </p:sp>
      <p:sp>
        <p:nvSpPr>
          <p:cNvPr id="181" name="Google Shape;181;p31"/>
          <p:cNvSpPr txBox="1"/>
          <p:nvPr/>
        </p:nvSpPr>
        <p:spPr>
          <a:xfrm>
            <a:off x="4572000" y="935175"/>
            <a:ext cx="4260300" cy="2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Figure 2: Electric Potential of Ethanol and Water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87200" y="98050"/>
            <a:ext cx="8520600" cy="57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highlight>
                  <a:srgbClr val="FFFFFF"/>
                </a:highlight>
              </a:rPr>
              <a:t>Persisting Water Droplets on Water Surfaces</a:t>
            </a:r>
            <a:endParaRPr sz="1800">
              <a:highlight>
                <a:srgbClr val="FFFFFF"/>
              </a:highlight>
            </a:endParaRPr>
          </a:p>
          <a:p>
            <a:pPr indent="0" lvl="0" marL="0" rtl="0" algn="l">
              <a:lnSpc>
                <a:spcPct val="100000"/>
              </a:lnSpc>
              <a:spcBef>
                <a:spcPts val="0"/>
              </a:spcBef>
              <a:spcAft>
                <a:spcPts val="0"/>
              </a:spcAft>
              <a:buNone/>
            </a:pPr>
            <a:r>
              <a:rPr lang="en" sz="1000">
                <a:solidFill>
                  <a:srgbClr val="000000"/>
                </a:solidFill>
                <a:highlight>
                  <a:srgbClr val="FFFFFF"/>
                </a:highlight>
                <a:uFill>
                  <a:noFill/>
                </a:uFill>
                <a:hlinkClick r:id="rId3">
                  <a:extLst>
                    <a:ext uri="{A12FA001-AC4F-418D-AE19-62706E023703}">
                      <ahyp:hlinkClr val="tx"/>
                    </a:ext>
                  </a:extLst>
                </a:hlinkClick>
              </a:rPr>
              <a:t>Ivan S. Klyuzhin</a:t>
            </a:r>
            <a:r>
              <a:rPr lang="en" sz="1000">
                <a:solidFill>
                  <a:srgbClr val="000000"/>
                </a:solidFill>
                <a:highlight>
                  <a:srgbClr val="FFFFFF"/>
                </a:highlight>
              </a:rPr>
              <a:t>, </a:t>
            </a:r>
            <a:r>
              <a:rPr lang="en" sz="1000">
                <a:solidFill>
                  <a:srgbClr val="000000"/>
                </a:solidFill>
                <a:highlight>
                  <a:srgbClr val="FFFFFF"/>
                </a:highlight>
                <a:uFill>
                  <a:noFill/>
                </a:uFill>
                <a:hlinkClick r:id="rId4">
                  <a:extLst>
                    <a:ext uri="{A12FA001-AC4F-418D-AE19-62706E023703}">
                      <ahyp:hlinkClr val="tx"/>
                    </a:ext>
                  </a:extLst>
                </a:hlinkClick>
              </a:rPr>
              <a:t>Federico Ienna</a:t>
            </a:r>
            <a:r>
              <a:rPr lang="en" sz="1000">
                <a:solidFill>
                  <a:srgbClr val="000000"/>
                </a:solidFill>
                <a:highlight>
                  <a:srgbClr val="FFFFFF"/>
                </a:highlight>
              </a:rPr>
              <a:t>, </a:t>
            </a:r>
            <a:r>
              <a:rPr lang="en" sz="1000">
                <a:solidFill>
                  <a:srgbClr val="000000"/>
                </a:solidFill>
                <a:highlight>
                  <a:srgbClr val="FFFFFF"/>
                </a:highlight>
                <a:uFill>
                  <a:noFill/>
                </a:uFill>
                <a:hlinkClick r:id="rId5">
                  <a:extLst>
                    <a:ext uri="{A12FA001-AC4F-418D-AE19-62706E023703}">
                      <ahyp:hlinkClr val="tx"/>
                    </a:ext>
                  </a:extLst>
                </a:hlinkClick>
              </a:rPr>
              <a:t>Brandon Roeder</a:t>
            </a:r>
            <a:r>
              <a:rPr lang="en" sz="1000">
                <a:solidFill>
                  <a:srgbClr val="000000"/>
                </a:solidFill>
                <a:highlight>
                  <a:srgbClr val="FFFFFF"/>
                </a:highlight>
              </a:rPr>
              <a:t>, </a:t>
            </a:r>
            <a:r>
              <a:rPr lang="en" sz="1000">
                <a:solidFill>
                  <a:srgbClr val="000000"/>
                </a:solidFill>
                <a:highlight>
                  <a:srgbClr val="FFFFFF"/>
                </a:highlight>
                <a:uFill>
                  <a:noFill/>
                </a:uFill>
                <a:hlinkClick r:id="rId6">
                  <a:extLst>
                    <a:ext uri="{A12FA001-AC4F-418D-AE19-62706E023703}">
                      <ahyp:hlinkClr val="tx"/>
                    </a:ext>
                  </a:extLst>
                </a:hlinkClick>
              </a:rPr>
              <a:t>Adam Wexler</a:t>
            </a:r>
            <a:r>
              <a:rPr lang="en" sz="1000">
                <a:solidFill>
                  <a:srgbClr val="000000"/>
                </a:solidFill>
                <a:highlight>
                  <a:srgbClr val="FFFFFF"/>
                </a:highlight>
              </a:rPr>
              <a:t>, and </a:t>
            </a:r>
            <a:r>
              <a:rPr lang="en" sz="1000">
                <a:solidFill>
                  <a:srgbClr val="000000"/>
                </a:solidFill>
                <a:highlight>
                  <a:srgbClr val="FFFFFF"/>
                </a:highlight>
                <a:uFill>
                  <a:noFill/>
                </a:uFill>
                <a:hlinkClick r:id="rId7">
                  <a:extLst>
                    <a:ext uri="{A12FA001-AC4F-418D-AE19-62706E023703}">
                      <ahyp:hlinkClr val="tx"/>
                    </a:ext>
                  </a:extLst>
                </a:hlinkClick>
              </a:rPr>
              <a:t>Gerald H. Pollack</a:t>
            </a:r>
            <a:endParaRPr sz="1400">
              <a:solidFill>
                <a:srgbClr val="000000"/>
              </a:solidFill>
              <a:highlight>
                <a:srgbClr val="FFFFFF"/>
              </a:highlight>
            </a:endParaRPr>
          </a:p>
        </p:txBody>
      </p:sp>
      <p:sp>
        <p:nvSpPr>
          <p:cNvPr id="63" name="Google Shape;63;p14"/>
          <p:cNvSpPr txBox="1"/>
          <p:nvPr>
            <p:ph idx="1" type="body"/>
          </p:nvPr>
        </p:nvSpPr>
        <p:spPr>
          <a:xfrm>
            <a:off x="163275" y="1005875"/>
            <a:ext cx="6521400" cy="266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Previous belief: Thin air cushion underneath droplet</a:t>
            </a:r>
            <a:endParaRPr sz="1400">
              <a:solidFill>
                <a:srgbClr val="000000"/>
              </a:solidFill>
            </a:endParaRPr>
          </a:p>
          <a:p>
            <a:pPr indent="0" lvl="0" marL="0" rtl="0" algn="l">
              <a:spcBef>
                <a:spcPts val="0"/>
              </a:spcBef>
              <a:spcAft>
                <a:spcPts val="0"/>
              </a:spcAft>
              <a:buNone/>
            </a:pPr>
            <a:r>
              <a:rPr lang="en" sz="1400">
                <a:solidFill>
                  <a:srgbClr val="000000"/>
                </a:solidFill>
              </a:rPr>
              <a:t>Results: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Larger droplets have longer residence times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Droplets with sideways velo</a:t>
            </a:r>
            <a:r>
              <a:rPr lang="en" sz="1400">
                <a:solidFill>
                  <a:srgbClr val="000000"/>
                </a:solidFill>
              </a:rPr>
              <a:t>cities</a:t>
            </a:r>
            <a:r>
              <a:rPr lang="en" sz="1400">
                <a:solidFill>
                  <a:srgbClr val="000000"/>
                </a:solidFill>
              </a:rPr>
              <a:t> have longer residence times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Residual electric charge reduces residence time</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Higher vertical velocities lead to immediate coalescence</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Lower air pressure lead to shorter residence times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Coalescence is abrupt</a:t>
            </a:r>
            <a:endParaRPr sz="1400">
              <a:solidFill>
                <a:srgbClr val="000000"/>
              </a:solidFill>
            </a:endParaRPr>
          </a:p>
          <a:p>
            <a:pPr indent="0" lvl="0" marL="0" rtl="0" algn="l">
              <a:spcBef>
                <a:spcPts val="0"/>
              </a:spcBef>
              <a:spcAft>
                <a:spcPts val="0"/>
              </a:spcAft>
              <a:buNone/>
            </a:pPr>
            <a:r>
              <a:t/>
            </a:r>
            <a:endParaRPr sz="1400">
              <a:solidFill>
                <a:srgbClr val="000000"/>
              </a:solidFill>
            </a:endParaRPr>
          </a:p>
          <a:p>
            <a:pPr indent="0" lvl="0" marL="0" rtl="0" algn="l">
              <a:spcBef>
                <a:spcPts val="0"/>
              </a:spcBef>
              <a:spcAft>
                <a:spcPts val="0"/>
              </a:spcAft>
              <a:buNone/>
            </a:pPr>
            <a:r>
              <a:rPr lang="en" sz="1400">
                <a:solidFill>
                  <a:srgbClr val="000000"/>
                </a:solidFill>
              </a:rPr>
              <a:t>Conclusion: </a:t>
            </a:r>
            <a:r>
              <a:rPr lang="en" sz="1400">
                <a:solidFill>
                  <a:srgbClr val="000000"/>
                </a:solidFill>
              </a:rPr>
              <a:t>Under</a:t>
            </a:r>
            <a:r>
              <a:rPr lang="en" sz="1400">
                <a:solidFill>
                  <a:srgbClr val="000000"/>
                </a:solidFill>
              </a:rPr>
              <a:t> controlled conditions, droplets do not coalesce immediately</a:t>
            </a:r>
            <a:endParaRPr sz="1400">
              <a:solidFill>
                <a:srgbClr val="000000"/>
              </a:solidFill>
            </a:endParaRPr>
          </a:p>
        </p:txBody>
      </p:sp>
      <p:pic>
        <p:nvPicPr>
          <p:cNvPr id="64" name="Google Shape;64;p14"/>
          <p:cNvPicPr preferRelativeResize="0"/>
          <p:nvPr/>
        </p:nvPicPr>
        <p:blipFill>
          <a:blip r:embed="rId8">
            <a:alphaModFix/>
          </a:blip>
          <a:stretch>
            <a:fillRect/>
          </a:stretch>
        </p:blipFill>
        <p:spPr>
          <a:xfrm>
            <a:off x="6331225" y="145850"/>
            <a:ext cx="2719276" cy="2246800"/>
          </a:xfrm>
          <a:prstGeom prst="rect">
            <a:avLst/>
          </a:prstGeom>
          <a:noFill/>
          <a:ln>
            <a:noFill/>
          </a:ln>
        </p:spPr>
      </p:pic>
      <p:pic>
        <p:nvPicPr>
          <p:cNvPr id="65" name="Google Shape;65;p14"/>
          <p:cNvPicPr preferRelativeResize="0"/>
          <p:nvPr/>
        </p:nvPicPr>
        <p:blipFill>
          <a:blip r:embed="rId9">
            <a:alphaModFix/>
          </a:blip>
          <a:stretch>
            <a:fillRect/>
          </a:stretch>
        </p:blipFill>
        <p:spPr>
          <a:xfrm>
            <a:off x="6797725" y="2392650"/>
            <a:ext cx="2252771" cy="2750851"/>
          </a:xfrm>
          <a:prstGeom prst="rect">
            <a:avLst/>
          </a:prstGeom>
          <a:noFill/>
          <a:ln>
            <a:noFill/>
          </a:ln>
        </p:spPr>
      </p:pic>
      <p:sp>
        <p:nvSpPr>
          <p:cNvPr id="66" name="Google Shape;66;p14"/>
          <p:cNvSpPr txBox="1"/>
          <p:nvPr/>
        </p:nvSpPr>
        <p:spPr>
          <a:xfrm>
            <a:off x="163275" y="3726125"/>
            <a:ext cx="6521400" cy="11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Possible mechanism: EZ layers surround surface and do no allow coalescence. As droplet touched water the EZ layer </a:t>
            </a:r>
            <a:r>
              <a:rPr lang="en"/>
              <a:t>dissipates</a:t>
            </a:r>
            <a:r>
              <a:rPr lang="en"/>
              <a:t> near the surface and the droplet can coalesce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2"/>
          <p:cNvSpPr txBox="1"/>
          <p:nvPr>
            <p:ph type="title"/>
          </p:nvPr>
        </p:nvSpPr>
        <p:spPr>
          <a:xfrm>
            <a:off x="311700" y="-180550"/>
            <a:ext cx="8520600" cy="572700"/>
          </a:xfrm>
          <a:prstGeom prst="rect">
            <a:avLst/>
          </a:prstGeom>
        </p:spPr>
        <p:txBody>
          <a:bodyPr anchorCtr="0" anchor="t" bIns="91425" lIns="91425" spcFirstLastPara="1" rIns="91425" wrap="square" tIns="91425">
            <a:noAutofit/>
          </a:bodyPr>
          <a:lstStyle/>
          <a:p>
            <a:pPr indent="0" lvl="0" marL="0" rtl="0" algn="l">
              <a:lnSpc>
                <a:spcPct val="135000"/>
              </a:lnSpc>
              <a:spcBef>
                <a:spcPts val="3600"/>
              </a:spcBef>
              <a:spcAft>
                <a:spcPts val="0"/>
              </a:spcAft>
              <a:buClr>
                <a:schemeClr val="dk1"/>
              </a:buClr>
              <a:buSzPts val="1100"/>
              <a:buFont typeface="Arial"/>
              <a:buNone/>
            </a:pPr>
            <a:r>
              <a:rPr lang="en" sz="1800">
                <a:highlight>
                  <a:srgbClr val="FFFFFF"/>
                </a:highlight>
              </a:rPr>
              <a:t>Continued… </a:t>
            </a:r>
            <a:endParaRPr sz="1200">
              <a:highlight>
                <a:srgbClr val="FFFFFF"/>
              </a:highlight>
            </a:endParaRPr>
          </a:p>
          <a:p>
            <a:pPr indent="0" lvl="0" marL="0" rtl="0" algn="l">
              <a:spcBef>
                <a:spcPts val="1800"/>
              </a:spcBef>
              <a:spcAft>
                <a:spcPts val="0"/>
              </a:spcAft>
              <a:buNone/>
            </a:pPr>
            <a:r>
              <a:t/>
            </a:r>
            <a:endParaRPr sz="1800"/>
          </a:p>
        </p:txBody>
      </p:sp>
      <p:sp>
        <p:nvSpPr>
          <p:cNvPr id="187" name="Google Shape;187;p32"/>
          <p:cNvSpPr txBox="1"/>
          <p:nvPr>
            <p:ph idx="1" type="body"/>
          </p:nvPr>
        </p:nvSpPr>
        <p:spPr>
          <a:xfrm>
            <a:off x="311700" y="7960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sz="1400">
                <a:solidFill>
                  <a:srgbClr val="000000"/>
                </a:solidFill>
              </a:rPr>
              <a:t>Effect of microsphere size and charge on EZ size </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Wanted to eliminate idea that microsphere repulsion from the zone was occurring, particularly since they were using negatively charged carboxylate microspheres </a:t>
            </a:r>
            <a:endParaRPr>
              <a:solidFill>
                <a:srgbClr val="000000"/>
              </a:solidFill>
            </a:endParaRPr>
          </a:p>
          <a:p>
            <a:pPr indent="-317500" lvl="1" marL="914400" rtl="0" algn="l">
              <a:spcBef>
                <a:spcPts val="0"/>
              </a:spcBef>
              <a:spcAft>
                <a:spcPts val="0"/>
              </a:spcAft>
              <a:buClr>
                <a:srgbClr val="000000"/>
              </a:buClr>
              <a:buSzPts val="1400"/>
              <a:buChar char="-"/>
            </a:pPr>
            <a:r>
              <a:rPr b="1" lang="en">
                <a:solidFill>
                  <a:srgbClr val="000000"/>
                </a:solidFill>
              </a:rPr>
              <a:t>See next slide for table of results</a:t>
            </a:r>
            <a:r>
              <a:rPr lang="en">
                <a:solidFill>
                  <a:srgbClr val="000000"/>
                </a:solidFill>
              </a:rPr>
              <a:t> concerning microsphere charge (Note: amino is positively charged and </a:t>
            </a:r>
            <a:r>
              <a:rPr lang="en">
                <a:solidFill>
                  <a:srgbClr val="000000"/>
                </a:solidFill>
              </a:rPr>
              <a:t>polystyrene</a:t>
            </a:r>
            <a:r>
              <a:rPr lang="en">
                <a:solidFill>
                  <a:srgbClr val="000000"/>
                </a:solidFill>
              </a:rPr>
              <a:t> is nearly neutral)</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For microsphere size, the researchers used carboxylate microspheres with diameters 1, 2, and 4.5 um in ethanol</a:t>
            </a:r>
            <a:endParaRPr>
              <a:solidFill>
                <a:srgbClr val="000000"/>
              </a:solidFill>
            </a:endParaRPr>
          </a:p>
          <a:p>
            <a:pPr indent="-317500" lvl="2" marL="1371600" rtl="0" algn="l">
              <a:spcBef>
                <a:spcPts val="0"/>
              </a:spcBef>
              <a:spcAft>
                <a:spcPts val="0"/>
              </a:spcAft>
              <a:buClr>
                <a:srgbClr val="000000"/>
              </a:buClr>
              <a:buSzPts val="1400"/>
              <a:buChar char="-"/>
            </a:pPr>
            <a:r>
              <a:rPr lang="en">
                <a:solidFill>
                  <a:srgbClr val="000000"/>
                </a:solidFill>
              </a:rPr>
              <a:t>Regardless of size, EZ was always present in ethanol</a:t>
            </a:r>
            <a:endParaRPr>
              <a:solidFill>
                <a:srgbClr val="000000"/>
              </a:solidFill>
            </a:endParaRPr>
          </a:p>
          <a:p>
            <a:pPr indent="-317500" lvl="2" marL="1371600" rtl="0" algn="l">
              <a:spcBef>
                <a:spcPts val="0"/>
              </a:spcBef>
              <a:spcAft>
                <a:spcPts val="0"/>
              </a:spcAft>
              <a:buClr>
                <a:srgbClr val="000000"/>
              </a:buClr>
              <a:buSzPts val="1400"/>
              <a:buChar char="-"/>
            </a:pPr>
            <a:r>
              <a:rPr lang="en">
                <a:solidFill>
                  <a:srgbClr val="000000"/>
                </a:solidFill>
              </a:rPr>
              <a:t>The EZ grew to larger sizes when larger microspheres were used</a:t>
            </a:r>
            <a:endParaRPr>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Effects of IR radiation on polar liquids</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Water absorption is highest at 3.1 um and is where the EZ is largest in water, so the researchers wanted to see how EZ in other polar liquids would react to IR radiation</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Used ethanol for this experiment, exposed the liquid to wavelengths 1.7 um-3.6 um and compared growth to a control value for ethanol</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3.4 um largest size growth, which, similar to water, is the maximum absorption for ethanol</a:t>
            </a:r>
            <a:endParaRPr>
              <a:solidFill>
                <a:srgbClr val="000000"/>
              </a:solidFill>
            </a:endParaRPr>
          </a:p>
          <a:p>
            <a:pPr indent="-317500" lvl="1" marL="914400" rtl="0" algn="l">
              <a:spcBef>
                <a:spcPts val="0"/>
              </a:spcBef>
              <a:spcAft>
                <a:spcPts val="0"/>
              </a:spcAft>
              <a:buClr>
                <a:srgbClr val="000000"/>
              </a:buClr>
              <a:buSzPts val="1400"/>
              <a:buChar char="-"/>
            </a:pPr>
            <a:r>
              <a:rPr b="1" lang="en">
                <a:solidFill>
                  <a:srgbClr val="000000"/>
                </a:solidFill>
              </a:rPr>
              <a:t>See figure on next slide</a:t>
            </a:r>
            <a:endParaRPr b="1">
              <a:solidFill>
                <a:srgbClr val="000000"/>
              </a:solidFill>
            </a:endParaRPr>
          </a:p>
          <a:p>
            <a:pPr indent="0" lvl="0" marL="0" rtl="0" algn="l">
              <a:spcBef>
                <a:spcPts val="1600"/>
              </a:spcBef>
              <a:spcAft>
                <a:spcPts val="1600"/>
              </a:spcAft>
              <a:buNone/>
            </a:pPr>
            <a:r>
              <a:t/>
            </a:r>
            <a:endParaRPr sz="140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Continued… </a:t>
            </a:r>
            <a:endParaRPr/>
          </a:p>
        </p:txBody>
      </p:sp>
      <p:sp>
        <p:nvSpPr>
          <p:cNvPr id="193" name="Google Shape;193;p33"/>
          <p:cNvSpPr txBox="1"/>
          <p:nvPr/>
        </p:nvSpPr>
        <p:spPr>
          <a:xfrm>
            <a:off x="492875" y="935175"/>
            <a:ext cx="39480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Table 1: Effect of different microsphere charges on EZ size (carboxylate=negative, amino=positive, and polystyrene=neutral)</a:t>
            </a:r>
            <a:endParaRPr/>
          </a:p>
        </p:txBody>
      </p:sp>
      <p:sp>
        <p:nvSpPr>
          <p:cNvPr id="194" name="Google Shape;194;p33"/>
          <p:cNvSpPr txBox="1"/>
          <p:nvPr/>
        </p:nvSpPr>
        <p:spPr>
          <a:xfrm>
            <a:off x="4572000" y="598625"/>
            <a:ext cx="4260300" cy="2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Figure 3: The effect of IR radiation on the size of EZ in ethanol (Note: The y-axis is taking the new size and dividing by a control value for ethanol, so it represents how many times bigger the new size is)</a:t>
            </a:r>
            <a:endParaRPr/>
          </a:p>
        </p:txBody>
      </p:sp>
      <p:pic>
        <p:nvPicPr>
          <p:cNvPr id="195" name="Google Shape;195;p33"/>
          <p:cNvPicPr preferRelativeResize="0"/>
          <p:nvPr/>
        </p:nvPicPr>
        <p:blipFill>
          <a:blip r:embed="rId3">
            <a:alphaModFix/>
          </a:blip>
          <a:stretch>
            <a:fillRect/>
          </a:stretch>
        </p:blipFill>
        <p:spPr>
          <a:xfrm>
            <a:off x="241525" y="1838825"/>
            <a:ext cx="4007750" cy="2250925"/>
          </a:xfrm>
          <a:prstGeom prst="rect">
            <a:avLst/>
          </a:prstGeom>
          <a:noFill/>
          <a:ln>
            <a:noFill/>
          </a:ln>
        </p:spPr>
      </p:pic>
      <p:pic>
        <p:nvPicPr>
          <p:cNvPr id="196" name="Google Shape;196;p33"/>
          <p:cNvPicPr preferRelativeResize="0"/>
          <p:nvPr/>
        </p:nvPicPr>
        <p:blipFill>
          <a:blip r:embed="rId4">
            <a:alphaModFix/>
          </a:blip>
          <a:stretch>
            <a:fillRect/>
          </a:stretch>
        </p:blipFill>
        <p:spPr>
          <a:xfrm>
            <a:off x="4400675" y="1631775"/>
            <a:ext cx="4431636" cy="351172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4"/>
          <p:cNvSpPr txBox="1"/>
          <p:nvPr>
            <p:ph type="title"/>
          </p:nvPr>
        </p:nvSpPr>
        <p:spPr>
          <a:xfrm>
            <a:off x="311700" y="91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111111"/>
                </a:solidFill>
                <a:highlight>
                  <a:srgbClr val="FFFFFF"/>
                </a:highlight>
              </a:rPr>
              <a:t>Compelling Alternate Theories For Exclusion Zone Phenomena in Water and Other Liquid</a:t>
            </a:r>
            <a:br>
              <a:rPr lang="en" sz="1800">
                <a:solidFill>
                  <a:srgbClr val="111111"/>
                </a:solidFill>
                <a:highlight>
                  <a:srgbClr val="FFFFFF"/>
                </a:highlight>
              </a:rPr>
            </a:br>
            <a:r>
              <a:rPr lang="en" sz="1200">
                <a:solidFill>
                  <a:srgbClr val="111111"/>
                </a:solidFill>
                <a:highlight>
                  <a:srgbClr val="FFFFFF"/>
                </a:highlight>
              </a:rPr>
              <a:t>Daniel C. Elton</a:t>
            </a:r>
            <a:endParaRPr sz="1200"/>
          </a:p>
        </p:txBody>
      </p:sp>
      <p:sp>
        <p:nvSpPr>
          <p:cNvPr id="202" name="Google Shape;202;p34"/>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000000"/>
                </a:solidFill>
              </a:rPr>
              <a:t>Purpose: Provide </a:t>
            </a:r>
            <a:r>
              <a:rPr b="1" lang="en" sz="1200">
                <a:solidFill>
                  <a:srgbClr val="000000"/>
                </a:solidFill>
              </a:rPr>
              <a:t>critiques</a:t>
            </a:r>
            <a:r>
              <a:rPr b="1" lang="en" sz="1200">
                <a:solidFill>
                  <a:srgbClr val="000000"/>
                </a:solidFill>
              </a:rPr>
              <a:t> to the EZ water theory as well as alternate theories that could explain previously observed behaviors and measurements. I see this paper as a general starting point by which we could go into more depth on specific critiques. We could also use our research into other papers to verify or dispel these critiques. </a:t>
            </a:r>
            <a:endParaRPr b="1" sz="1200">
              <a:solidFill>
                <a:srgbClr val="000000"/>
              </a:solidFill>
            </a:endParaRPr>
          </a:p>
          <a:p>
            <a:pPr indent="-304800" lvl="0" marL="457200" rtl="0" algn="l">
              <a:spcBef>
                <a:spcPts val="1600"/>
              </a:spcBef>
              <a:spcAft>
                <a:spcPts val="0"/>
              </a:spcAft>
              <a:buClr>
                <a:srgbClr val="000000"/>
              </a:buClr>
              <a:buSzPts val="1200"/>
              <a:buChar char="-"/>
            </a:pPr>
            <a:r>
              <a:rPr lang="en" sz="1200">
                <a:solidFill>
                  <a:srgbClr val="000000"/>
                </a:solidFill>
              </a:rPr>
              <a:t>Thermodynamic critiques:</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Hexagonal sheet structure would result in explosion due to high energy cost (Hasted, need to revisit and see if I can find specific numbers/verbiage)</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Quantum chemistry calculations show that structure is unstable (Seggara-Martí et al, need to verify more but struggle with content understanding)</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H302</a:t>
            </a:r>
            <a:r>
              <a:rPr baseline="30000" lang="en" sz="1200">
                <a:solidFill>
                  <a:srgbClr val="000000"/>
                </a:solidFill>
              </a:rPr>
              <a:t>-</a:t>
            </a:r>
            <a:r>
              <a:rPr lang="en" sz="1200">
                <a:solidFill>
                  <a:srgbClr val="000000"/>
                </a:solidFill>
              </a:rPr>
              <a:t> ion cannot exist for longer than ~110 fs (femto=10^(-15))</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X-Ray crystallography critiques:</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X-ray crystallography on electrically-induced water bridge does not show change in internal structure; specifically, the water in the bridge does not show anisotropic properties/behavior</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Author claims that x-ray </a:t>
            </a:r>
            <a:r>
              <a:rPr lang="en" sz="1200">
                <a:solidFill>
                  <a:srgbClr val="000000"/>
                </a:solidFill>
              </a:rPr>
              <a:t>crystallography</a:t>
            </a:r>
            <a:r>
              <a:rPr lang="en" sz="1200">
                <a:solidFill>
                  <a:srgbClr val="000000"/>
                </a:solidFill>
              </a:rPr>
              <a:t> has not been done on EZ water, so this would be a good experiment to test the theory</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Uv-vis critiques:</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Pollack’s lab has shown similar peaks to 270 nm in salt solutions, such NaCl and KCl, so this peak could be </a:t>
            </a:r>
            <a:r>
              <a:rPr lang="en" sz="1200">
                <a:solidFill>
                  <a:srgbClr val="000000"/>
                </a:solidFill>
              </a:rPr>
              <a:t>indicative</a:t>
            </a:r>
            <a:r>
              <a:rPr lang="en" sz="1200">
                <a:solidFill>
                  <a:srgbClr val="000000"/>
                </a:solidFill>
              </a:rPr>
              <a:t> of a salt solution around Nafion</a:t>
            </a:r>
            <a:endParaRPr sz="1200">
              <a:solidFill>
                <a:srgbClr val="000000"/>
              </a:solidFill>
            </a:endParaRPr>
          </a:p>
          <a:p>
            <a:pPr indent="-304800" lvl="1" marL="914400" rtl="0" algn="l">
              <a:spcBef>
                <a:spcPts val="0"/>
              </a:spcBef>
              <a:spcAft>
                <a:spcPts val="0"/>
              </a:spcAft>
              <a:buClr>
                <a:srgbClr val="000000"/>
              </a:buClr>
              <a:buSzPts val="1200"/>
              <a:buChar char="-"/>
            </a:pPr>
            <a:r>
              <a:rPr b="1" lang="en" sz="1200">
                <a:solidFill>
                  <a:srgbClr val="000000"/>
                </a:solidFill>
              </a:rPr>
              <a:t>Answer: Find paper in which that peak was observed where the hydrophilic surface was not nafion.</a:t>
            </a:r>
            <a:endParaRPr b="1" sz="12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Continued...</a:t>
            </a:r>
            <a:endParaRPr/>
          </a:p>
        </p:txBody>
      </p:sp>
      <p:sp>
        <p:nvSpPr>
          <p:cNvPr id="208" name="Google Shape;208;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 sz="1200">
                <a:solidFill>
                  <a:srgbClr val="000000"/>
                </a:solidFill>
              </a:rPr>
              <a:t>Alternate theory: Diffusiophoresis</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chemeClr val="dk1"/>
                </a:solidFill>
              </a:rPr>
              <a:t>Diffusiophoresis is </a:t>
            </a:r>
            <a:r>
              <a:rPr lang="en" sz="1200">
                <a:solidFill>
                  <a:srgbClr val="000000"/>
                </a:solidFill>
              </a:rPr>
              <a:t>s</a:t>
            </a:r>
            <a:r>
              <a:rPr lang="en" sz="1200">
                <a:solidFill>
                  <a:srgbClr val="000000"/>
                </a:solidFill>
              </a:rPr>
              <a:t>pontaneous motion of a fluid in response to concentration gradient of something else</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pH gradient could arise from the fact that nafion is a superacid </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 Florea et al. have performed experiments on the EZ and have shown that the data are fit by a model of diffusiophoresis.</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Pollack has responded to this alternate theory in a paper that I cover in a different slide</a:t>
            </a:r>
            <a:endParaRPr sz="1200">
              <a:solidFill>
                <a:srgbClr val="000000"/>
              </a:solidFill>
            </a:endParaRPr>
          </a:p>
          <a:p>
            <a:pPr indent="-304800" lvl="1" marL="914400" rtl="0" algn="l">
              <a:spcBef>
                <a:spcPts val="0"/>
              </a:spcBef>
              <a:spcAft>
                <a:spcPts val="0"/>
              </a:spcAft>
              <a:buClr>
                <a:srgbClr val="000000"/>
              </a:buClr>
              <a:buSzPts val="1200"/>
              <a:buChar char="-"/>
            </a:pPr>
            <a:r>
              <a:rPr b="1" lang="en" sz="1200">
                <a:solidFill>
                  <a:srgbClr val="000000"/>
                </a:solidFill>
              </a:rPr>
              <a:t>Answer: What about surfaces other than nafion?</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Alternate theory: Van der Waals Repulsion</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Theory that attempts to explain EZ at metal surfaces due to lack of pH gradient, but author acknowledges that it needs to be fleshed out more</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VdW Repulsion: Two materials of different composition repel each other when submerged in liquid, so metal-microsphere-water system would theoretically fall into the criteria</a:t>
            </a:r>
            <a:endParaRPr sz="1200">
              <a:solidFill>
                <a:srgbClr val="000000"/>
              </a:solidFill>
            </a:endParaRPr>
          </a:p>
          <a:p>
            <a:pPr indent="-304800" lvl="1" marL="914400" rtl="0" algn="l">
              <a:spcBef>
                <a:spcPts val="0"/>
              </a:spcBef>
              <a:spcAft>
                <a:spcPts val="0"/>
              </a:spcAft>
              <a:buClr>
                <a:srgbClr val="000000"/>
              </a:buClr>
              <a:buSzPts val="1200"/>
              <a:buChar char="-"/>
            </a:pPr>
            <a:r>
              <a:rPr lang="en" sz="1200">
                <a:solidFill>
                  <a:srgbClr val="000000"/>
                </a:solidFill>
              </a:rPr>
              <a:t>Water is not typically used in VdW repulsion studies since it can be easily contaminated with charge-bearing solutes, so this theory is not very concrete</a:t>
            </a:r>
            <a:endParaRPr sz="1200">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311700" y="116450"/>
            <a:ext cx="8520600" cy="572700"/>
          </a:xfrm>
          <a:prstGeom prst="rect">
            <a:avLst/>
          </a:prstGeom>
        </p:spPr>
        <p:txBody>
          <a:bodyPr anchorCtr="0" anchor="t" bIns="91425" lIns="91425" spcFirstLastPara="1" rIns="91425" wrap="square" tIns="91425">
            <a:noAutofit/>
          </a:bodyPr>
          <a:lstStyle/>
          <a:p>
            <a:pPr indent="0" lvl="0" marL="0" rtl="0" algn="l">
              <a:lnSpc>
                <a:spcPct val="78260"/>
              </a:lnSpc>
              <a:spcBef>
                <a:spcPts val="0"/>
              </a:spcBef>
              <a:spcAft>
                <a:spcPts val="0"/>
              </a:spcAft>
              <a:buNone/>
            </a:pPr>
            <a:r>
              <a:rPr lang="en" sz="1800">
                <a:highlight>
                  <a:srgbClr val="FFFFFF"/>
                </a:highlight>
              </a:rPr>
              <a:t>Comment on “A Theory of Macromolecular Chemotaxis” and “Phenomena Associated with Gel–Water Interfaces. Analyses and Alternatives to the Long-Range Ordered Water Hypothesis</a:t>
            </a:r>
            <a:endParaRPr sz="1800">
              <a:highlight>
                <a:srgbClr val="FFFFFF"/>
              </a:highlight>
            </a:endParaRPr>
          </a:p>
          <a:p>
            <a:pPr indent="0" lvl="0" marL="0" rtl="0" algn="l">
              <a:lnSpc>
                <a:spcPct val="78260"/>
              </a:lnSpc>
              <a:spcBef>
                <a:spcPts val="400"/>
              </a:spcBef>
              <a:spcAft>
                <a:spcPts val="0"/>
              </a:spcAft>
              <a:buClr>
                <a:schemeClr val="dk1"/>
              </a:buClr>
              <a:buSzPts val="1100"/>
              <a:buFont typeface="Arial"/>
              <a:buNone/>
            </a:pPr>
            <a:r>
              <a:rPr lang="en" sz="1200">
                <a:highlight>
                  <a:srgbClr val="FFFFFF"/>
                </a:highlight>
              </a:rPr>
              <a:t>G.H. Pollack</a:t>
            </a:r>
            <a:endParaRPr sz="1200">
              <a:highlight>
                <a:srgbClr val="FFFFFF"/>
              </a:highlight>
            </a:endParaRPr>
          </a:p>
          <a:p>
            <a:pPr indent="0" lvl="0" marL="0" rtl="0" algn="l">
              <a:spcBef>
                <a:spcPts val="400"/>
              </a:spcBef>
              <a:spcAft>
                <a:spcPts val="0"/>
              </a:spcAft>
              <a:buNone/>
            </a:pPr>
            <a:r>
              <a:t/>
            </a:r>
            <a:endParaRPr sz="1800"/>
          </a:p>
        </p:txBody>
      </p:sp>
      <p:sp>
        <p:nvSpPr>
          <p:cNvPr id="214" name="Google Shape;214;p36"/>
          <p:cNvSpPr txBox="1"/>
          <p:nvPr>
            <p:ph idx="1" type="body"/>
          </p:nvPr>
        </p:nvSpPr>
        <p:spPr>
          <a:xfrm>
            <a:off x="311700" y="12662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rgbClr val="000000"/>
                </a:solidFill>
              </a:rPr>
              <a:t>Purpose: Respond to Schurr’s theory of </a:t>
            </a:r>
            <a:r>
              <a:rPr b="1" lang="en" sz="1100">
                <a:solidFill>
                  <a:srgbClr val="000000"/>
                </a:solidFill>
              </a:rPr>
              <a:t>Diffusiophoresis by providing arguments in favor of Pollack’s EZ theory. Regardless of the context, this paper provides more insight into EZ structure and how it stands up to critiques. </a:t>
            </a:r>
            <a:endParaRPr b="1" sz="1100">
              <a:solidFill>
                <a:srgbClr val="000000"/>
              </a:solidFill>
            </a:endParaRPr>
          </a:p>
          <a:p>
            <a:pPr indent="-298450" lvl="0" marL="457200" rtl="0" algn="l">
              <a:spcBef>
                <a:spcPts val="1600"/>
              </a:spcBef>
              <a:spcAft>
                <a:spcPts val="0"/>
              </a:spcAft>
              <a:buClr>
                <a:srgbClr val="000000"/>
              </a:buClr>
              <a:buSzPts val="1100"/>
              <a:buChar char="-"/>
            </a:pPr>
            <a:r>
              <a:rPr lang="en" sz="1100">
                <a:solidFill>
                  <a:srgbClr val="000000"/>
                </a:solidFill>
              </a:rPr>
              <a:t>Pollack stresses that many alternate theories such as Schurr’s never claim that the EZ does not exist but rather deviate from its origin</a:t>
            </a:r>
            <a:endParaRPr sz="1100">
              <a:solidFill>
                <a:srgbClr val="000000"/>
              </a:solidFill>
            </a:endParaRPr>
          </a:p>
          <a:p>
            <a:pPr indent="-298450" lvl="0" marL="457200" rtl="0" algn="l">
              <a:spcBef>
                <a:spcPts val="0"/>
              </a:spcBef>
              <a:spcAft>
                <a:spcPts val="0"/>
              </a:spcAft>
              <a:buClr>
                <a:srgbClr val="000000"/>
              </a:buClr>
              <a:buSzPts val="1100"/>
              <a:buChar char="-"/>
            </a:pPr>
            <a:r>
              <a:rPr lang="en" sz="1100">
                <a:solidFill>
                  <a:srgbClr val="000000"/>
                </a:solidFill>
              </a:rPr>
              <a:t>Pollack’s counterpoints that illustrate the inefficiency of Schurr’s theory</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rgbClr val="000000"/>
                </a:solidFill>
              </a:rPr>
              <a:t>EZ unrelated to near-surface gradients because rapid flow of water/microspheres (50,000 um/s) would dispel any of those gradients</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rgbClr val="000000"/>
                </a:solidFill>
              </a:rPr>
              <a:t>Schurr’s alternate theory does not address light’s effect on EZ size</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rgbClr val="000000"/>
                </a:solidFill>
              </a:rPr>
              <a:t>Schurr’s theory would imply that a pH gradient (illustrated by pH dye) would exist within the EZ zone itself; however, the EZ zone excludes the pH dye is thus colorless </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rgbClr val="000000"/>
                </a:solidFill>
              </a:rPr>
              <a:t>The EZ grows with time and persists for a while (up to 2 weeks), despite the sustainability of a gradient</a:t>
            </a:r>
            <a:endParaRPr sz="1100">
              <a:solidFill>
                <a:srgbClr val="000000"/>
              </a:solidFill>
            </a:endParaRPr>
          </a:p>
          <a:p>
            <a:pPr indent="-298450" lvl="1" marL="914400" rtl="0" algn="l">
              <a:spcBef>
                <a:spcPts val="0"/>
              </a:spcBef>
              <a:spcAft>
                <a:spcPts val="0"/>
              </a:spcAft>
              <a:buClr>
                <a:srgbClr val="000000"/>
              </a:buClr>
              <a:buSzPts val="1100"/>
              <a:buChar char="-"/>
            </a:pPr>
            <a:r>
              <a:rPr b="1" lang="en" sz="1100">
                <a:solidFill>
                  <a:srgbClr val="000000"/>
                </a:solidFill>
              </a:rPr>
              <a:t>Surfaces that do not create chemical gradients result in EZ layers</a:t>
            </a:r>
            <a:endParaRPr b="1" sz="1100">
              <a:solidFill>
                <a:srgbClr val="000000"/>
              </a:solidFill>
            </a:endParaRPr>
          </a:p>
          <a:p>
            <a:pPr indent="-298450" lvl="2" marL="1371600" rtl="0" algn="l">
              <a:spcBef>
                <a:spcPts val="0"/>
              </a:spcBef>
              <a:spcAft>
                <a:spcPts val="0"/>
              </a:spcAft>
              <a:buClr>
                <a:srgbClr val="000000"/>
              </a:buClr>
              <a:buSzPts val="1100"/>
              <a:buChar char="-"/>
            </a:pPr>
            <a:r>
              <a:rPr lang="en" sz="1100">
                <a:solidFill>
                  <a:srgbClr val="000000"/>
                </a:solidFill>
              </a:rPr>
              <a:t>Monolayers, metals, and biological surfaces also result in EZ layers</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rgbClr val="000000"/>
                </a:solidFill>
              </a:rPr>
              <a:t>Schurr focused his arguments on microspheres; however, these are not the only materials excluded</a:t>
            </a:r>
            <a:endParaRPr sz="1100">
              <a:solidFill>
                <a:srgbClr val="000000"/>
              </a:solidFill>
            </a:endParaRPr>
          </a:p>
          <a:p>
            <a:pPr indent="-298450" lvl="0" marL="457200" rtl="0" algn="l">
              <a:spcBef>
                <a:spcPts val="0"/>
              </a:spcBef>
              <a:spcAft>
                <a:spcPts val="0"/>
              </a:spcAft>
              <a:buClr>
                <a:srgbClr val="000000"/>
              </a:buClr>
              <a:buSzPts val="1100"/>
              <a:buChar char="-"/>
            </a:pPr>
            <a:r>
              <a:rPr lang="en" sz="1100">
                <a:solidFill>
                  <a:srgbClr val="000000"/>
                </a:solidFill>
              </a:rPr>
              <a:t>Schurr claims that, if this theory was true, then certain biological observations would have to be made; however, Pollack counters that these observations have been made</a:t>
            </a:r>
            <a:endParaRPr sz="1100">
              <a:solidFill>
                <a:srgbClr val="000000"/>
              </a:solidFill>
            </a:endParaRPr>
          </a:p>
          <a:p>
            <a:pPr indent="-298450" lvl="1" marL="914400" rtl="0" algn="l">
              <a:spcBef>
                <a:spcPts val="0"/>
              </a:spcBef>
              <a:spcAft>
                <a:spcPts val="0"/>
              </a:spcAft>
              <a:buClr>
                <a:srgbClr val="000000"/>
              </a:buClr>
              <a:buSzPts val="1100"/>
              <a:buChar char="-"/>
            </a:pPr>
            <a:r>
              <a:rPr lang="en" sz="1100">
                <a:solidFill>
                  <a:schemeClr val="dk1"/>
                </a:solidFill>
              </a:rPr>
              <a:t>Nobelist Albert Szent-Gyorgyi (considered the father of modern biochemistry) and Gilbert Ling have both provided evidence for ordering of water in biological environments</a:t>
            </a:r>
            <a:endParaRPr sz="1100">
              <a:solidFill>
                <a:schemeClr val="dk1"/>
              </a:solidFill>
            </a:endParaRPr>
          </a:p>
          <a:p>
            <a:pPr indent="-298450" lvl="1" marL="914400" rtl="0" algn="l">
              <a:spcBef>
                <a:spcPts val="0"/>
              </a:spcBef>
              <a:spcAft>
                <a:spcPts val="0"/>
              </a:spcAft>
              <a:buClr>
                <a:schemeClr val="dk1"/>
              </a:buClr>
              <a:buSzPts val="1100"/>
              <a:buChar char="-"/>
            </a:pPr>
            <a:r>
              <a:rPr lang="en" sz="1100">
                <a:solidFill>
                  <a:schemeClr val="dk1"/>
                </a:solidFill>
              </a:rPr>
              <a:t>Diffusion in cells and halos around isolated cells</a:t>
            </a:r>
            <a:endParaRPr sz="11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7"/>
          <p:cNvSpPr txBox="1"/>
          <p:nvPr>
            <p:ph type="title"/>
          </p:nvPr>
        </p:nvSpPr>
        <p:spPr>
          <a:xfrm>
            <a:off x="311700" y="101625"/>
            <a:ext cx="46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Can Water Store Charge?</a:t>
            </a:r>
            <a:endParaRPr sz="1800"/>
          </a:p>
          <a:p>
            <a:pPr indent="0" lvl="0" marL="0" rtl="0" algn="l">
              <a:spcBef>
                <a:spcPts val="0"/>
              </a:spcBef>
              <a:spcAft>
                <a:spcPts val="0"/>
              </a:spcAft>
              <a:buNone/>
            </a:pPr>
            <a:r>
              <a:rPr lang="en" sz="1000">
                <a:solidFill>
                  <a:srgbClr val="000000"/>
                </a:solidFill>
                <a:highlight>
                  <a:srgbClr val="FFFFFF"/>
                </a:highlight>
                <a:uFill>
                  <a:noFill/>
                </a:uFill>
                <a:hlinkClick r:id="rId3">
                  <a:extLst>
                    <a:ext uri="{A12FA001-AC4F-418D-AE19-62706E023703}">
                      <ahyp:hlinkClr val="tx"/>
                    </a:ext>
                  </a:extLst>
                </a:hlinkClick>
              </a:rPr>
              <a:t>Kate Ovchinnikova</a:t>
            </a:r>
            <a:r>
              <a:rPr lang="en" sz="1000">
                <a:solidFill>
                  <a:srgbClr val="000000"/>
                </a:solidFill>
                <a:highlight>
                  <a:srgbClr val="FFFFFF"/>
                </a:highlight>
              </a:rPr>
              <a:t> and </a:t>
            </a:r>
            <a:r>
              <a:rPr lang="en" sz="1000">
                <a:solidFill>
                  <a:srgbClr val="000000"/>
                </a:solidFill>
                <a:highlight>
                  <a:srgbClr val="FFFFFF"/>
                </a:highlight>
                <a:uFill>
                  <a:noFill/>
                </a:uFill>
                <a:hlinkClick r:id="rId4">
                  <a:extLst>
                    <a:ext uri="{A12FA001-AC4F-418D-AE19-62706E023703}">
                      <ahyp:hlinkClr val="tx"/>
                    </a:ext>
                  </a:extLst>
                </a:hlinkClick>
              </a:rPr>
              <a:t>Gerald H. Pollack</a:t>
            </a:r>
            <a:endParaRPr sz="1800">
              <a:solidFill>
                <a:srgbClr val="000000"/>
              </a:solidFill>
            </a:endParaRPr>
          </a:p>
        </p:txBody>
      </p:sp>
      <p:sp>
        <p:nvSpPr>
          <p:cNvPr id="220" name="Google Shape;220;p37"/>
          <p:cNvSpPr txBox="1"/>
          <p:nvPr>
            <p:ph idx="1" type="body"/>
          </p:nvPr>
        </p:nvSpPr>
        <p:spPr>
          <a:xfrm>
            <a:off x="189950" y="1315100"/>
            <a:ext cx="6319800" cy="3239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000000"/>
                </a:solidFill>
              </a:rPr>
              <a:t>Goal: How well can pure water store charge, and ultimately recover it</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Results:</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When electrodes are placed in water pH dyes show distinct region of low pH and  high pH, as opposed to a linear gradient</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Charging dynamics: current has </a:t>
            </a:r>
            <a:r>
              <a:rPr lang="en" sz="1400">
                <a:solidFill>
                  <a:srgbClr val="000000"/>
                </a:solidFill>
              </a:rPr>
              <a:t>initial</a:t>
            </a:r>
            <a:r>
              <a:rPr lang="en" sz="1400">
                <a:solidFill>
                  <a:srgbClr val="000000"/>
                </a:solidFill>
              </a:rPr>
              <a:t> fall off, gradual growth, and then constant </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Energy recovery procedure: 1s charge of 2.5V, 10mM NaCl solution</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.14 mC recovered, .20 mC input, 70% recovered</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Recovery percentage varies widely with parameters</a:t>
            </a:r>
            <a:endParaRPr sz="1400">
              <a:solidFill>
                <a:srgbClr val="000000"/>
              </a:solidFill>
            </a:endParaRPr>
          </a:p>
          <a:p>
            <a:pPr indent="-317500" lvl="0" marL="457200" rtl="0" algn="l">
              <a:lnSpc>
                <a:spcPct val="100000"/>
              </a:lnSpc>
              <a:spcBef>
                <a:spcPts val="0"/>
              </a:spcBef>
              <a:spcAft>
                <a:spcPts val="0"/>
              </a:spcAft>
              <a:buClr>
                <a:srgbClr val="000000"/>
              </a:buClr>
              <a:buSzPts val="1400"/>
              <a:buChar char="-"/>
            </a:pPr>
            <a:r>
              <a:rPr lang="en" sz="1400">
                <a:solidFill>
                  <a:srgbClr val="000000"/>
                </a:solidFill>
              </a:rPr>
              <a:t>3s charge time 25% recovery</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Conclusion: biggest find was that </a:t>
            </a:r>
            <a:r>
              <a:rPr lang="en" sz="1400">
                <a:solidFill>
                  <a:srgbClr val="000000"/>
                </a:solidFill>
              </a:rPr>
              <a:t>separation</a:t>
            </a:r>
            <a:r>
              <a:rPr lang="en" sz="1400">
                <a:solidFill>
                  <a:srgbClr val="000000"/>
                </a:solidFill>
              </a:rPr>
              <a:t> of charge remained in the water for several hours after initial charge.</a:t>
            </a:r>
            <a:endParaRPr sz="1400">
              <a:solidFill>
                <a:srgbClr val="000000"/>
              </a:solidFill>
            </a:endParaRPr>
          </a:p>
          <a:p>
            <a:pPr indent="0" lvl="0" marL="0" rtl="0" algn="l">
              <a:lnSpc>
                <a:spcPct val="100000"/>
              </a:lnSpc>
              <a:spcBef>
                <a:spcPts val="0"/>
              </a:spcBef>
              <a:spcAft>
                <a:spcPts val="0"/>
              </a:spcAft>
              <a:buNone/>
            </a:pPr>
            <a:r>
              <a:rPr lang="en" sz="1400">
                <a:solidFill>
                  <a:srgbClr val="000000"/>
                </a:solidFill>
              </a:rPr>
              <a:t>Up to 70% recovery</a:t>
            </a:r>
            <a:endParaRPr sz="1400">
              <a:solidFill>
                <a:srgbClr val="000000"/>
              </a:solidFill>
            </a:endParaRPr>
          </a:p>
          <a:p>
            <a:pPr indent="0" lvl="0" marL="0" rtl="0" algn="l">
              <a:lnSpc>
                <a:spcPct val="100000"/>
              </a:lnSpc>
              <a:spcBef>
                <a:spcPts val="0"/>
              </a:spcBef>
              <a:spcAft>
                <a:spcPts val="0"/>
              </a:spcAft>
              <a:buNone/>
            </a:pPr>
            <a:r>
              <a:t/>
            </a:r>
            <a:endParaRPr sz="1400">
              <a:solidFill>
                <a:srgbClr val="000000"/>
              </a:solidFill>
            </a:endParaRPr>
          </a:p>
        </p:txBody>
      </p:sp>
      <p:pic>
        <p:nvPicPr>
          <p:cNvPr id="221" name="Google Shape;221;p37"/>
          <p:cNvPicPr preferRelativeResize="0"/>
          <p:nvPr/>
        </p:nvPicPr>
        <p:blipFill>
          <a:blip r:embed="rId5">
            <a:alphaModFix/>
          </a:blip>
          <a:stretch>
            <a:fillRect/>
          </a:stretch>
        </p:blipFill>
        <p:spPr>
          <a:xfrm>
            <a:off x="5771825" y="101625"/>
            <a:ext cx="3298150" cy="1545425"/>
          </a:xfrm>
          <a:prstGeom prst="rect">
            <a:avLst/>
          </a:prstGeom>
          <a:noFill/>
          <a:ln>
            <a:noFill/>
          </a:ln>
        </p:spPr>
      </p:pic>
      <p:pic>
        <p:nvPicPr>
          <p:cNvPr id="222" name="Google Shape;222;p37"/>
          <p:cNvPicPr preferRelativeResize="0"/>
          <p:nvPr/>
        </p:nvPicPr>
        <p:blipFill>
          <a:blip r:embed="rId6">
            <a:alphaModFix/>
          </a:blip>
          <a:stretch>
            <a:fillRect/>
          </a:stretch>
        </p:blipFill>
        <p:spPr>
          <a:xfrm>
            <a:off x="5972550" y="3704200"/>
            <a:ext cx="3097424" cy="14100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8"/>
          <p:cNvSpPr txBox="1"/>
          <p:nvPr>
            <p:ph type="title"/>
          </p:nvPr>
        </p:nvSpPr>
        <p:spPr>
          <a:xfrm>
            <a:off x="0" y="0"/>
            <a:ext cx="9144000" cy="99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Exclusion zone water is associated with material that exhibits </a:t>
            </a:r>
            <a:r>
              <a:rPr lang="en" sz="1800"/>
              <a:t>proton diffusion</a:t>
            </a:r>
            <a:r>
              <a:rPr lang="en" sz="1800"/>
              <a:t> but not birefringent properties</a:t>
            </a:r>
            <a:endParaRPr sz="1800"/>
          </a:p>
          <a:p>
            <a:pPr indent="0" lvl="0" marL="0" rtl="0" algn="l">
              <a:spcBef>
                <a:spcPts val="0"/>
              </a:spcBef>
              <a:spcAft>
                <a:spcPts val="0"/>
              </a:spcAft>
              <a:buClr>
                <a:schemeClr val="dk1"/>
              </a:buClr>
              <a:buSzPts val="1100"/>
              <a:buFont typeface="Arial"/>
              <a:buNone/>
            </a:pPr>
            <a:r>
              <a:rPr lang="en" sz="1200"/>
              <a:t>Peter Spencer, James Riches, Elizabeth Williams</a:t>
            </a:r>
            <a:endParaRPr sz="1200"/>
          </a:p>
          <a:p>
            <a:pPr indent="0" lvl="0" marL="0" rtl="0" algn="l">
              <a:spcBef>
                <a:spcPts val="0"/>
              </a:spcBef>
              <a:spcAft>
                <a:spcPts val="0"/>
              </a:spcAft>
              <a:buClr>
                <a:schemeClr val="dk1"/>
              </a:buClr>
              <a:buSzPts val="1100"/>
              <a:buFont typeface="Arial"/>
              <a:buNone/>
            </a:pPr>
            <a:r>
              <a:t/>
            </a:r>
            <a:endParaRPr sz="1800"/>
          </a:p>
          <a:p>
            <a:pPr indent="0" lvl="0" marL="0" rtl="0" algn="l">
              <a:spcBef>
                <a:spcPts val="0"/>
              </a:spcBef>
              <a:spcAft>
                <a:spcPts val="0"/>
              </a:spcAft>
              <a:buNone/>
            </a:pPr>
            <a:r>
              <a:t/>
            </a:r>
            <a:endParaRPr sz="1800"/>
          </a:p>
        </p:txBody>
      </p:sp>
      <p:sp>
        <p:nvSpPr>
          <p:cNvPr id="228" name="Google Shape;228;p38"/>
          <p:cNvSpPr txBox="1"/>
          <p:nvPr>
            <p:ph idx="1" type="body"/>
          </p:nvPr>
        </p:nvSpPr>
        <p:spPr>
          <a:xfrm>
            <a:off x="65825" y="829700"/>
            <a:ext cx="8757000" cy="32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Goal: Opposition to the theory that EZ water has a </a:t>
            </a:r>
            <a:r>
              <a:rPr lang="en">
                <a:solidFill>
                  <a:srgbClr val="000000"/>
                </a:solidFill>
              </a:rPr>
              <a:t>crystalline</a:t>
            </a:r>
            <a:r>
              <a:rPr lang="en">
                <a:solidFill>
                  <a:srgbClr val="000000"/>
                </a:solidFill>
              </a:rPr>
              <a:t> structure</a:t>
            </a:r>
            <a:endParaRPr>
              <a:solidFill>
                <a:srgbClr val="000000"/>
              </a:solidFill>
            </a:endParaRPr>
          </a:p>
          <a:p>
            <a:pPr indent="0" lvl="0" marL="0" rtl="0" algn="l">
              <a:spcBef>
                <a:spcPts val="0"/>
              </a:spcBef>
              <a:spcAft>
                <a:spcPts val="0"/>
              </a:spcAft>
              <a:buNone/>
            </a:pPr>
            <a:r>
              <a:rPr lang="en">
                <a:solidFill>
                  <a:srgbClr val="000000"/>
                </a:solidFill>
              </a:rPr>
              <a:t>Results: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Polarized light microscopy used to detect long range order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Birefringence observed at nafion edge but not in EZ (present on knife edge not scissor edge)</a:t>
            </a:r>
            <a:endParaRPr>
              <a:solidFill>
                <a:srgbClr val="000000"/>
              </a:solidFill>
            </a:endParaRPr>
          </a:p>
          <a:p>
            <a:pPr indent="-342900" lvl="0" marL="457200" rtl="0" algn="l">
              <a:spcBef>
                <a:spcPts val="0"/>
              </a:spcBef>
              <a:spcAft>
                <a:spcPts val="0"/>
              </a:spcAft>
              <a:buClr>
                <a:srgbClr val="000000"/>
              </a:buClr>
              <a:buSzPts val="1800"/>
              <a:buChar char="-"/>
            </a:pPr>
            <a:r>
              <a:rPr lang="en">
                <a:solidFill>
                  <a:schemeClr val="dk1"/>
                </a:solidFill>
              </a:rPr>
              <a:t>Birefringence shown on dry aluminum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Birefringence shown on copper foil although no EZ was shown (similar to picture Pollack used to prove structured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EZ layer is not parallel to surface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Matches pattern of flowing ions</a:t>
            </a:r>
            <a:endParaRPr>
              <a:solidFill>
                <a:schemeClr val="dk1"/>
              </a:solidFill>
            </a:endParaRPr>
          </a:p>
        </p:txBody>
      </p:sp>
      <p:pic>
        <p:nvPicPr>
          <p:cNvPr id="229" name="Google Shape;229;p38"/>
          <p:cNvPicPr preferRelativeResize="0"/>
          <p:nvPr/>
        </p:nvPicPr>
        <p:blipFill>
          <a:blip r:embed="rId3">
            <a:alphaModFix/>
          </a:blip>
          <a:stretch>
            <a:fillRect/>
          </a:stretch>
        </p:blipFill>
        <p:spPr>
          <a:xfrm>
            <a:off x="5093600" y="3062375"/>
            <a:ext cx="4050400" cy="2081125"/>
          </a:xfrm>
          <a:prstGeom prst="rect">
            <a:avLst/>
          </a:prstGeom>
          <a:noFill/>
          <a:ln>
            <a:noFill/>
          </a:ln>
        </p:spPr>
      </p:pic>
      <p:sp>
        <p:nvSpPr>
          <p:cNvPr id="230" name="Google Shape;230;p38"/>
          <p:cNvSpPr txBox="1"/>
          <p:nvPr/>
        </p:nvSpPr>
        <p:spPr>
          <a:xfrm>
            <a:off x="65825" y="4146775"/>
            <a:ext cx="4645200" cy="8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Conclusion: </a:t>
            </a:r>
            <a:r>
              <a:rPr lang="en" sz="1800"/>
              <a:t>Presence</a:t>
            </a:r>
            <a:r>
              <a:rPr lang="en" sz="1800"/>
              <a:t> of birefringence does not prove structured order of water in EZ. Alternate theory of proton flow</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9"/>
          <p:cNvSpPr txBox="1"/>
          <p:nvPr>
            <p:ph type="title"/>
          </p:nvPr>
        </p:nvSpPr>
        <p:spPr>
          <a:xfrm>
            <a:off x="311700" y="1318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Structure of the floating water bridge and water in an electric field</a:t>
            </a:r>
            <a:endParaRPr sz="1800"/>
          </a:p>
        </p:txBody>
      </p:sp>
      <p:sp>
        <p:nvSpPr>
          <p:cNvPr id="236" name="Google Shape;236;p39"/>
          <p:cNvSpPr txBox="1"/>
          <p:nvPr>
            <p:ph idx="1" type="body"/>
          </p:nvPr>
        </p:nvSpPr>
        <p:spPr>
          <a:xfrm>
            <a:off x="311700" y="6345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rPr>
              <a:t>Purpose: Refute the claim that the floating water bridge phenomenon is a result of EZ water by performing X-ray diffraction experiments on the water bridge. Specifically, these diffraction experiments illustrate a lack of anisotropic behavior/characteristics in the water bridge. </a:t>
            </a:r>
            <a:endParaRPr b="1"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Context:</a:t>
            </a:r>
            <a:endParaRPr sz="1400">
              <a:solidFill>
                <a:srgbClr val="000000"/>
              </a:solidFill>
            </a:endParaRPr>
          </a:p>
          <a:p>
            <a:pPr indent="-317500" lvl="1" marL="914400" rtl="0" algn="l">
              <a:spcBef>
                <a:spcPts val="0"/>
              </a:spcBef>
              <a:spcAft>
                <a:spcPts val="0"/>
              </a:spcAft>
              <a:buClr>
                <a:srgbClr val="000000"/>
              </a:buClr>
              <a:buSzPts val="1400"/>
              <a:buChar char="-"/>
            </a:pPr>
            <a:r>
              <a:rPr lang="en" sz="1400">
                <a:solidFill>
                  <a:srgbClr val="000000"/>
                </a:solidFill>
              </a:rPr>
              <a:t>Water bridge </a:t>
            </a:r>
            <a:r>
              <a:rPr lang="en" sz="1400">
                <a:solidFill>
                  <a:srgbClr val="000000"/>
                </a:solidFill>
              </a:rPr>
              <a:t>phenomenon: Large potential difference (~ 15 kV) applied to two beakers of deionized water in close proximity result in a connection of water seemingly floating in air instead of falling to the ground</a:t>
            </a:r>
            <a:endParaRPr sz="1400">
              <a:solidFill>
                <a:srgbClr val="000000"/>
              </a:solidFill>
            </a:endParaRPr>
          </a:p>
          <a:p>
            <a:pPr indent="-317500" lvl="1" marL="914400" rtl="0" algn="l">
              <a:spcBef>
                <a:spcPts val="0"/>
              </a:spcBef>
              <a:spcAft>
                <a:spcPts val="0"/>
              </a:spcAft>
              <a:buClr>
                <a:srgbClr val="000000"/>
              </a:buClr>
              <a:buSzPts val="1400"/>
              <a:buChar char="-"/>
            </a:pPr>
            <a:r>
              <a:rPr lang="en" sz="1400">
                <a:solidFill>
                  <a:srgbClr val="000000"/>
                </a:solidFill>
              </a:rPr>
              <a:t>Pollack claims EZ water can explain this phenomenon, specifically how the gel-like structure prevents any drooping or falling </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X-ray diffraction can identify anisotropic structure, which is typical of crystals and is defined as directional-dependence of certain characteristics </a:t>
            </a:r>
            <a:endParaRPr>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The experiment</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Completed x-ray diffraction experiments on normal deionized water as well as the water bridge at different conditions and compared the results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See figure</a:t>
            </a:r>
            <a:endParaRPr>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Continued</a:t>
            </a:r>
            <a:endParaRPr sz="1800"/>
          </a:p>
        </p:txBody>
      </p:sp>
      <p:sp>
        <p:nvSpPr>
          <p:cNvPr id="242" name="Google Shape;242;p4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Char char="-"/>
            </a:pPr>
            <a:r>
              <a:rPr lang="en" sz="1200">
                <a:solidFill>
                  <a:srgbClr val="000000"/>
                </a:solidFill>
              </a:rPr>
              <a:t>The y-axis is measuring diffraction pattern with </a:t>
            </a:r>
            <a:br>
              <a:rPr lang="en" sz="1200">
                <a:solidFill>
                  <a:srgbClr val="000000"/>
                </a:solidFill>
              </a:rPr>
            </a:br>
            <a:r>
              <a:rPr lang="en" sz="1200">
                <a:solidFill>
                  <a:srgbClr val="000000"/>
                </a:solidFill>
              </a:rPr>
              <a:t>respect to scattering vector (inverse angstroms)</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The red dashed lines represent bulk deionized water </a:t>
            </a:r>
            <a:br>
              <a:rPr lang="en" sz="1200">
                <a:solidFill>
                  <a:srgbClr val="000000"/>
                </a:solidFill>
              </a:rPr>
            </a:br>
            <a:r>
              <a:rPr lang="en" sz="1200">
                <a:solidFill>
                  <a:srgbClr val="000000"/>
                </a:solidFill>
              </a:rPr>
              <a:t>While the black line represents the water bridge</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A= 58 C, 17 kV, 9.4 mm bridge</a:t>
            </a:r>
            <a:br>
              <a:rPr lang="en" sz="1200">
                <a:solidFill>
                  <a:srgbClr val="000000"/>
                </a:solidFill>
              </a:rPr>
            </a:br>
            <a:r>
              <a:rPr lang="en" sz="1200">
                <a:solidFill>
                  <a:srgbClr val="000000"/>
                </a:solidFill>
              </a:rPr>
              <a:t>B= 42 C, 15 kV, 7 mm long</a:t>
            </a:r>
            <a:br>
              <a:rPr lang="en" sz="1200">
                <a:solidFill>
                  <a:srgbClr val="000000"/>
                </a:solidFill>
              </a:rPr>
            </a:br>
            <a:r>
              <a:rPr lang="en" sz="1200">
                <a:solidFill>
                  <a:srgbClr val="000000"/>
                </a:solidFill>
              </a:rPr>
              <a:t>C= 26 C, 15.5 kV, 7 mm long</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More to come</a:t>
            </a:r>
            <a:endParaRPr sz="1200">
              <a:solidFill>
                <a:srgbClr val="000000"/>
              </a:solidFill>
            </a:endParaRPr>
          </a:p>
        </p:txBody>
      </p:sp>
      <p:pic>
        <p:nvPicPr>
          <p:cNvPr id="243" name="Google Shape;243;p40"/>
          <p:cNvPicPr preferRelativeResize="0"/>
          <p:nvPr/>
        </p:nvPicPr>
        <p:blipFill>
          <a:blip r:embed="rId3">
            <a:alphaModFix/>
          </a:blip>
          <a:stretch>
            <a:fillRect/>
          </a:stretch>
        </p:blipFill>
        <p:spPr>
          <a:xfrm>
            <a:off x="4422975" y="700126"/>
            <a:ext cx="4626150" cy="37432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1"/>
          <p:cNvSpPr txBox="1"/>
          <p:nvPr>
            <p:ph type="title"/>
          </p:nvPr>
        </p:nvSpPr>
        <p:spPr>
          <a:xfrm>
            <a:off x="311700" y="189950"/>
            <a:ext cx="8520600" cy="496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highlight>
                  <a:srgbClr val="FFFFFF"/>
                </a:highlight>
              </a:rPr>
              <a:t>Unexpected water flow through Nafion-tube punctures</a:t>
            </a:r>
            <a:endParaRPr sz="1800">
              <a:highlight>
                <a:srgbClr val="FFFFFF"/>
              </a:highlight>
            </a:endParaRPr>
          </a:p>
          <a:p>
            <a:pPr indent="0" lvl="0" marL="0" rtl="0" algn="l">
              <a:lnSpc>
                <a:spcPct val="100000"/>
              </a:lnSpc>
              <a:spcBef>
                <a:spcPts val="0"/>
              </a:spcBef>
              <a:spcAft>
                <a:spcPts val="0"/>
              </a:spcAft>
              <a:buClr>
                <a:schemeClr val="dk1"/>
              </a:buClr>
              <a:buSzPts val="1100"/>
              <a:buFont typeface="Arial"/>
              <a:buNone/>
            </a:pPr>
            <a:r>
              <a:rPr lang="en" sz="1000">
                <a:solidFill>
                  <a:srgbClr val="000000"/>
                </a:solidFill>
                <a:highlight>
                  <a:srgbClr val="FFFFFF"/>
                </a:highlight>
                <a:uFill>
                  <a:noFill/>
                </a:uFill>
                <a:hlinkClick r:id="rId3">
                  <a:extLst>
                    <a:ext uri="{A12FA001-AC4F-418D-AE19-62706E023703}">
                      <ahyp:hlinkClr val="tx"/>
                    </a:ext>
                  </a:extLst>
                </a:hlinkClick>
              </a:rPr>
              <a:t>Colin O’Rourke</a:t>
            </a:r>
            <a:r>
              <a:rPr lang="en" sz="1000">
                <a:solidFill>
                  <a:srgbClr val="000000"/>
                </a:solidFill>
                <a:highlight>
                  <a:srgbClr val="FFFFFF"/>
                </a:highlight>
              </a:rPr>
              <a:t>, </a:t>
            </a:r>
            <a:r>
              <a:rPr lang="en" sz="1000">
                <a:solidFill>
                  <a:srgbClr val="000000"/>
                </a:solidFill>
                <a:highlight>
                  <a:srgbClr val="FFFFFF"/>
                </a:highlight>
                <a:uFill>
                  <a:noFill/>
                </a:uFill>
                <a:hlinkClick r:id="rId4">
                  <a:extLst>
                    <a:ext uri="{A12FA001-AC4F-418D-AE19-62706E023703}">
                      <ahyp:hlinkClr val="tx"/>
                    </a:ext>
                  </a:extLst>
                </a:hlinkClick>
              </a:rPr>
              <a:t>Ivan Klyuzhin</a:t>
            </a:r>
            <a:r>
              <a:rPr lang="en" sz="1000">
                <a:solidFill>
                  <a:srgbClr val="000000"/>
                </a:solidFill>
                <a:highlight>
                  <a:srgbClr val="FFFFFF"/>
                </a:highlight>
              </a:rPr>
              <a:t>, </a:t>
            </a:r>
            <a:r>
              <a:rPr lang="en" sz="1000">
                <a:solidFill>
                  <a:srgbClr val="000000"/>
                </a:solidFill>
                <a:highlight>
                  <a:srgbClr val="FFFFFF"/>
                </a:highlight>
                <a:uFill>
                  <a:noFill/>
                </a:uFill>
                <a:hlinkClick r:id="rId5">
                  <a:extLst>
                    <a:ext uri="{A12FA001-AC4F-418D-AE19-62706E023703}">
                      <ahyp:hlinkClr val="tx"/>
                    </a:ext>
                  </a:extLst>
                </a:hlinkClick>
              </a:rPr>
              <a:t>Ji Sun Park</a:t>
            </a:r>
            <a:r>
              <a:rPr lang="en" sz="1000">
                <a:solidFill>
                  <a:srgbClr val="000000"/>
                </a:solidFill>
                <a:highlight>
                  <a:srgbClr val="FFFFFF"/>
                </a:highlight>
              </a:rPr>
              <a:t>, and </a:t>
            </a:r>
            <a:r>
              <a:rPr lang="en" sz="1000">
                <a:solidFill>
                  <a:srgbClr val="000000"/>
                </a:solidFill>
                <a:highlight>
                  <a:srgbClr val="FFFFFF"/>
                </a:highlight>
                <a:uFill>
                  <a:noFill/>
                </a:uFill>
                <a:hlinkClick r:id="rId6">
                  <a:extLst>
                    <a:ext uri="{A12FA001-AC4F-418D-AE19-62706E023703}">
                      <ahyp:hlinkClr val="tx"/>
                    </a:ext>
                  </a:extLst>
                </a:hlinkClick>
              </a:rPr>
              <a:t>Gerald H. Pollack</a:t>
            </a:r>
            <a:endParaRPr sz="1800">
              <a:solidFill>
                <a:srgbClr val="000000"/>
              </a:solidFill>
              <a:highlight>
                <a:srgbClr val="FFFFFF"/>
              </a:highlight>
            </a:endParaRPr>
          </a:p>
          <a:p>
            <a:pPr indent="0" lvl="0" marL="0" rtl="0" algn="l">
              <a:spcBef>
                <a:spcPts val="0"/>
              </a:spcBef>
              <a:spcAft>
                <a:spcPts val="0"/>
              </a:spcAft>
              <a:buNone/>
            </a:pPr>
            <a:r>
              <a:t/>
            </a:r>
            <a:endParaRPr/>
          </a:p>
        </p:txBody>
      </p:sp>
      <p:sp>
        <p:nvSpPr>
          <p:cNvPr id="249" name="Google Shape;249;p41"/>
          <p:cNvSpPr txBox="1"/>
          <p:nvPr>
            <p:ph idx="1" type="body"/>
          </p:nvPr>
        </p:nvSpPr>
        <p:spPr>
          <a:xfrm>
            <a:off x="311700" y="810975"/>
            <a:ext cx="6736200" cy="375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Goal: to discover the source of energy that allows the water to flow into the nafion tube</a:t>
            </a:r>
            <a:endParaRPr sz="1400">
              <a:solidFill>
                <a:srgbClr val="000000"/>
              </a:solidFill>
            </a:endParaRPr>
          </a:p>
          <a:p>
            <a:pPr indent="0" lvl="0" marL="0" rtl="0" algn="l">
              <a:spcBef>
                <a:spcPts val="0"/>
              </a:spcBef>
              <a:spcAft>
                <a:spcPts val="0"/>
              </a:spcAft>
              <a:buNone/>
            </a:pPr>
            <a:r>
              <a:rPr lang="en" sz="1400">
                <a:solidFill>
                  <a:srgbClr val="000000"/>
                </a:solidFill>
              </a:rPr>
              <a:t>Results: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0.2 mm puncture</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Fluid flows inward</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chemeClr val="dk1"/>
                </a:solidFill>
                <a:highlight>
                  <a:srgbClr val="FFFFFF"/>
                </a:highlight>
              </a:rPr>
              <a:t>Menisci moves outward</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en" sz="1400">
                <a:solidFill>
                  <a:schemeClr val="dk1"/>
                </a:solidFill>
                <a:highlight>
                  <a:srgbClr val="FFFFFF"/>
                </a:highlight>
              </a:rPr>
              <a:t>Outer</a:t>
            </a:r>
            <a:r>
              <a:rPr lang="en" sz="1400">
                <a:solidFill>
                  <a:schemeClr val="dk1"/>
                </a:solidFill>
                <a:highlight>
                  <a:srgbClr val="FFFFFF"/>
                </a:highlight>
              </a:rPr>
              <a:t> EZ layer </a:t>
            </a:r>
            <a:r>
              <a:rPr lang="en" sz="1400">
                <a:solidFill>
                  <a:schemeClr val="dk1"/>
                </a:solidFill>
                <a:highlight>
                  <a:srgbClr val="FFFFFF"/>
                </a:highlight>
              </a:rPr>
              <a:t>did not</a:t>
            </a:r>
            <a:r>
              <a:rPr lang="en" sz="1400">
                <a:solidFill>
                  <a:schemeClr val="dk1"/>
                </a:solidFill>
                <a:highlight>
                  <a:srgbClr val="FFFFFF"/>
                </a:highlight>
              </a:rPr>
              <a:t> change size</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en" sz="1400">
                <a:solidFill>
                  <a:schemeClr val="dk1"/>
                </a:solidFill>
                <a:highlight>
                  <a:srgbClr val="FFFFFF"/>
                </a:highlight>
              </a:rPr>
              <a:t>As inner EZ layer shrunk flow decreased</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en" sz="1400">
                <a:solidFill>
                  <a:schemeClr val="dk1"/>
                </a:solidFill>
                <a:highlight>
                  <a:srgbClr val="FFFFFF"/>
                </a:highlight>
              </a:rPr>
              <a:t>Repeated with Tygon tube (no EZ) and there was no flow</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en" sz="1400">
                <a:solidFill>
                  <a:schemeClr val="dk1"/>
                </a:solidFill>
                <a:highlight>
                  <a:srgbClr val="FFFFFF"/>
                </a:highlight>
              </a:rPr>
              <a:t>Acidic and basic solutions to study effect of EZ size on flow rate</a:t>
            </a:r>
            <a:endParaRPr sz="1400">
              <a:solidFill>
                <a:schemeClr val="dk1"/>
              </a:solidFill>
              <a:highlight>
                <a:srgbClr val="FFFFFF"/>
              </a:highlight>
            </a:endParaRPr>
          </a:p>
          <a:p>
            <a:pPr indent="-317500" lvl="0" marL="457200" rtl="0" algn="l">
              <a:spcBef>
                <a:spcPts val="0"/>
              </a:spcBef>
              <a:spcAft>
                <a:spcPts val="0"/>
              </a:spcAft>
              <a:buClr>
                <a:schemeClr val="dk1"/>
              </a:buClr>
              <a:buSzPts val="1400"/>
              <a:buChar char="-"/>
            </a:pPr>
            <a:r>
              <a:rPr lang="en" sz="1400">
                <a:solidFill>
                  <a:schemeClr val="dk1"/>
                </a:solidFill>
                <a:highlight>
                  <a:srgbClr val="FFFFFF"/>
                </a:highlight>
              </a:rPr>
              <a:t>Flow in all situations lasted </a:t>
            </a:r>
            <a:r>
              <a:rPr lang="en" sz="1400">
                <a:solidFill>
                  <a:schemeClr val="dk1"/>
                </a:solidFill>
                <a:highlight>
                  <a:srgbClr val="FFFFFF"/>
                </a:highlight>
              </a:rPr>
              <a:t>approx</a:t>
            </a:r>
            <a:r>
              <a:rPr lang="en" sz="1400">
                <a:solidFill>
                  <a:schemeClr val="dk1"/>
                </a:solidFill>
                <a:highlight>
                  <a:srgbClr val="FFFFFF"/>
                </a:highlight>
              </a:rPr>
              <a:t>. 1 hour</a:t>
            </a:r>
            <a:endParaRPr sz="1400">
              <a:solidFill>
                <a:schemeClr val="dk1"/>
              </a:solidFill>
              <a:highlight>
                <a:srgbClr val="FFFFFF"/>
              </a:highlight>
            </a:endParaRPr>
          </a:p>
          <a:p>
            <a:pPr indent="0" lvl="0" marL="0" rtl="0" algn="l">
              <a:spcBef>
                <a:spcPts val="0"/>
              </a:spcBef>
              <a:spcAft>
                <a:spcPts val="0"/>
              </a:spcAft>
              <a:buNone/>
            </a:pPr>
            <a:r>
              <a:rPr lang="en" sz="1400">
                <a:solidFill>
                  <a:schemeClr val="dk1"/>
                </a:solidFill>
                <a:highlight>
                  <a:srgbClr val="FFFFFF"/>
                </a:highlight>
              </a:rPr>
              <a:t>Conclusion: EZ water creates excess protons that increase the pressure of water </a:t>
            </a:r>
            <a:r>
              <a:rPr lang="en" sz="1400">
                <a:solidFill>
                  <a:schemeClr val="dk1"/>
                </a:solidFill>
                <a:highlight>
                  <a:srgbClr val="FFFFFF"/>
                </a:highlight>
              </a:rPr>
              <a:t>nearby</a:t>
            </a:r>
            <a:r>
              <a:rPr lang="en" sz="1400">
                <a:solidFill>
                  <a:schemeClr val="dk1"/>
                </a:solidFill>
                <a:highlight>
                  <a:srgbClr val="FFFFFF"/>
                </a:highlight>
              </a:rPr>
              <a:t>. Could potentially explain Xylem behavior</a:t>
            </a:r>
            <a:endParaRPr sz="1400">
              <a:solidFill>
                <a:schemeClr val="dk1"/>
              </a:solidFill>
              <a:highlight>
                <a:srgbClr val="FFFFFF"/>
              </a:highlight>
            </a:endParaRPr>
          </a:p>
        </p:txBody>
      </p:sp>
      <p:pic>
        <p:nvPicPr>
          <p:cNvPr id="250" name="Google Shape;250;p41"/>
          <p:cNvPicPr preferRelativeResize="0"/>
          <p:nvPr/>
        </p:nvPicPr>
        <p:blipFill>
          <a:blip r:embed="rId7">
            <a:alphaModFix/>
          </a:blip>
          <a:stretch>
            <a:fillRect/>
          </a:stretch>
        </p:blipFill>
        <p:spPr>
          <a:xfrm>
            <a:off x="7047804" y="0"/>
            <a:ext cx="2096200" cy="3170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87200" y="98050"/>
            <a:ext cx="8520600" cy="907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highlight>
                  <a:srgbClr val="FFFFFF"/>
                </a:highlight>
              </a:rPr>
              <a:t>Unexpected Presence of Solute-Free Zones at Metal-Water Interfaces</a:t>
            </a:r>
            <a:endParaRPr sz="1800">
              <a:highlight>
                <a:srgbClr val="FFFFFF"/>
              </a:highlight>
            </a:endParaRPr>
          </a:p>
          <a:p>
            <a:pPr indent="0" lvl="0" marL="0" rtl="0" algn="l">
              <a:lnSpc>
                <a:spcPct val="100000"/>
              </a:lnSpc>
              <a:spcBef>
                <a:spcPts val="0"/>
              </a:spcBef>
              <a:spcAft>
                <a:spcPts val="0"/>
              </a:spcAft>
              <a:buNone/>
            </a:pPr>
            <a:r>
              <a:rPr lang="en" sz="1000">
                <a:solidFill>
                  <a:srgbClr val="000000"/>
                </a:solidFill>
                <a:highlight>
                  <a:srgbClr val="FFFFFF"/>
                </a:highlight>
              </a:rPr>
              <a:t>B. Chai, A.G. Mahtani, and </a:t>
            </a:r>
            <a:r>
              <a:rPr lang="en" sz="1000">
                <a:solidFill>
                  <a:srgbClr val="000000"/>
                </a:solidFill>
                <a:highlight>
                  <a:srgbClr val="FFFFFF"/>
                </a:highlight>
                <a:uFill>
                  <a:noFill/>
                </a:uFill>
                <a:hlinkClick r:id="rId3">
                  <a:extLst>
                    <a:ext uri="{A12FA001-AC4F-418D-AE19-62706E023703}">
                      <ahyp:hlinkClr val="tx"/>
                    </a:ext>
                  </a:extLst>
                </a:hlinkClick>
              </a:rPr>
              <a:t>Gerald H. Pollack</a:t>
            </a:r>
            <a:endParaRPr sz="1400">
              <a:solidFill>
                <a:srgbClr val="000000"/>
              </a:solidFill>
              <a:highlight>
                <a:srgbClr val="FFFFFF"/>
              </a:highlight>
            </a:endParaRPr>
          </a:p>
          <a:p>
            <a:pPr indent="0" lvl="0" marL="0" rtl="0" algn="l">
              <a:lnSpc>
                <a:spcPct val="100000"/>
              </a:lnSpc>
              <a:spcBef>
                <a:spcPts val="0"/>
              </a:spcBef>
              <a:spcAft>
                <a:spcPts val="0"/>
              </a:spcAft>
              <a:buNone/>
            </a:pPr>
            <a:r>
              <a:t/>
            </a:r>
            <a:endParaRPr sz="1000">
              <a:solidFill>
                <a:srgbClr val="000000"/>
              </a:solidFill>
              <a:highlight>
                <a:srgbClr val="FFFFFF"/>
              </a:highlight>
            </a:endParaRPr>
          </a:p>
        </p:txBody>
      </p:sp>
      <p:sp>
        <p:nvSpPr>
          <p:cNvPr id="72" name="Google Shape;72;p15"/>
          <p:cNvSpPr txBox="1"/>
          <p:nvPr>
            <p:ph idx="1" type="body"/>
          </p:nvPr>
        </p:nvSpPr>
        <p:spPr>
          <a:xfrm>
            <a:off x="163275" y="1005875"/>
            <a:ext cx="8669100" cy="356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rPr>
              <a:t>Purpose: Measure a variety of EZ characteristics when the hydrophilic surface is a metal</a:t>
            </a:r>
            <a:endParaRPr sz="1400">
              <a:solidFill>
                <a:srgbClr val="000000"/>
              </a:solidFill>
            </a:endParaRPr>
          </a:p>
          <a:p>
            <a:pPr indent="-317500" lvl="0" marL="457200" rtl="0" algn="l">
              <a:spcBef>
                <a:spcPts val="0"/>
              </a:spcBef>
              <a:spcAft>
                <a:spcPts val="0"/>
              </a:spcAft>
              <a:buClr>
                <a:srgbClr val="000000"/>
              </a:buClr>
              <a:buSzPts val="1400"/>
              <a:buChar char="-"/>
            </a:pPr>
            <a:r>
              <a:rPr b="1" lang="en" sz="1400">
                <a:solidFill>
                  <a:srgbClr val="000000"/>
                </a:solidFill>
              </a:rPr>
              <a:t>Size: </a:t>
            </a:r>
            <a:r>
              <a:rPr lang="en" sz="1400">
                <a:solidFill>
                  <a:srgbClr val="000000"/>
                </a:solidFill>
              </a:rPr>
              <a:t>Largest EZ Zone found next to Zinc- 220 um (Zn&gt;Al&gt;Pb&gt;W&gt;Au/Pt)</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Zn: Maximum 350 um at 20 mins and stabilized 220 um at 40 mins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Al: Grew slowly from 10 um to 100 um by 20 mins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Pb: Maximum 200 um at 15 mins and stabilized 100 um at 40 mins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W: EZ not visible until 20 mins then stabilized 70 um at 60 mins</a:t>
            </a:r>
            <a:endParaRPr>
              <a:solidFill>
                <a:srgbClr val="000000"/>
              </a:solidFill>
            </a:endParaRPr>
          </a:p>
          <a:p>
            <a:pPr indent="-317500" lvl="1" marL="914400" rtl="0" algn="l">
              <a:spcBef>
                <a:spcPts val="0"/>
              </a:spcBef>
              <a:spcAft>
                <a:spcPts val="0"/>
              </a:spcAft>
              <a:buClr>
                <a:srgbClr val="000000"/>
              </a:buClr>
              <a:buSzPts val="1400"/>
              <a:buChar char="-"/>
            </a:pPr>
            <a:r>
              <a:rPr lang="en" sz="1400">
                <a:solidFill>
                  <a:srgbClr val="000000"/>
                </a:solidFill>
              </a:rPr>
              <a:t>Gold and platinum did not result in EZ layers</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Observation: The nobler the metal, the smaller EZ formed</a:t>
            </a:r>
            <a:endParaRPr>
              <a:solidFill>
                <a:srgbClr val="000000"/>
              </a:solidFill>
            </a:endParaRPr>
          </a:p>
          <a:p>
            <a:pPr indent="-317500" lvl="0" marL="457200" rtl="0" algn="l">
              <a:spcBef>
                <a:spcPts val="0"/>
              </a:spcBef>
              <a:spcAft>
                <a:spcPts val="0"/>
              </a:spcAft>
              <a:buClr>
                <a:srgbClr val="000000"/>
              </a:buClr>
              <a:buSzPts val="1400"/>
              <a:buChar char="-"/>
            </a:pPr>
            <a:r>
              <a:rPr b="1" lang="en" sz="1400">
                <a:solidFill>
                  <a:srgbClr val="000000"/>
                </a:solidFill>
              </a:rPr>
              <a:t>Electric Potential: </a:t>
            </a:r>
            <a:r>
              <a:rPr lang="en" sz="1400">
                <a:solidFill>
                  <a:srgbClr val="000000"/>
                </a:solidFill>
              </a:rPr>
              <a:t>Zn and Al only measured</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Zn: Potential at surface approximately -200 mV</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Al: Potential at surface approximately -120 mV, but inconsistent due to low fractional coverage</a:t>
            </a:r>
            <a:endParaRPr>
              <a:solidFill>
                <a:srgbClr val="000000"/>
              </a:solidFill>
            </a:endParaRPr>
          </a:p>
          <a:p>
            <a:pPr indent="-317500" lvl="0" marL="457200" rtl="0" algn="l">
              <a:spcBef>
                <a:spcPts val="0"/>
              </a:spcBef>
              <a:spcAft>
                <a:spcPts val="0"/>
              </a:spcAft>
              <a:buClr>
                <a:srgbClr val="000000"/>
              </a:buClr>
              <a:buSzPts val="1400"/>
              <a:buChar char="-"/>
            </a:pPr>
            <a:r>
              <a:rPr b="1" lang="en" sz="1400">
                <a:solidFill>
                  <a:srgbClr val="000000"/>
                </a:solidFill>
              </a:rPr>
              <a:t>pH measurements: </a:t>
            </a:r>
            <a:r>
              <a:rPr lang="en" sz="1400">
                <a:solidFill>
                  <a:srgbClr val="000000"/>
                </a:solidFill>
              </a:rPr>
              <a:t>Zn had more significant pH changes than Al</a:t>
            </a:r>
            <a:endParaRPr sz="1400">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Zn: pH of water went increased to ~10 before declining back to ~9, water more green</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Al: pH of water from 5 to 7 within 60 mins, water less green</a:t>
            </a:r>
            <a:endParaRPr>
              <a:solidFill>
                <a:srgbClr val="0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2"/>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2400"/>
              </a:spcBef>
              <a:spcAft>
                <a:spcPts val="0"/>
              </a:spcAft>
              <a:buClr>
                <a:schemeClr val="dk1"/>
              </a:buClr>
              <a:buSzPts val="1100"/>
              <a:buFont typeface="Arial"/>
              <a:buNone/>
            </a:pPr>
            <a:r>
              <a:rPr b="1" lang="en" sz="1200">
                <a:solidFill>
                  <a:srgbClr val="505050"/>
                </a:solidFill>
                <a:latin typeface="Georgia"/>
                <a:ea typeface="Georgia"/>
                <a:cs typeface="Georgia"/>
                <a:sym typeface="Georgia"/>
              </a:rPr>
              <a:t>Origin of microbial life hypothesis: A gel cytoplasm lacking a bilayer membrane, with infrared radiation producing exclusion zone (EZ) water, hydrogen as an energy source and thermosynthesis for bioenergetics</a:t>
            </a:r>
            <a:endParaRPr b="1" sz="1200">
              <a:solidFill>
                <a:srgbClr val="505050"/>
              </a:solidFill>
              <a:latin typeface="Georgia"/>
              <a:ea typeface="Georgia"/>
              <a:cs typeface="Georgia"/>
              <a:sym typeface="Georgia"/>
            </a:endParaRPr>
          </a:p>
          <a:p>
            <a:pPr indent="0" lvl="0" marL="0" rtl="0" algn="l">
              <a:lnSpc>
                <a:spcPct val="115000"/>
              </a:lnSpc>
              <a:spcBef>
                <a:spcPts val="600"/>
              </a:spcBef>
              <a:spcAft>
                <a:spcPts val="0"/>
              </a:spcAft>
              <a:buClr>
                <a:schemeClr val="dk1"/>
              </a:buClr>
              <a:buSzPts val="1100"/>
              <a:buFont typeface="Arial"/>
              <a:buNone/>
            </a:pPr>
            <a:r>
              <a:t/>
            </a:r>
            <a:endParaRPr sz="1200"/>
          </a:p>
          <a:p>
            <a:pPr indent="0" lvl="0" marL="0" rtl="0" algn="l">
              <a:spcBef>
                <a:spcPts val="0"/>
              </a:spcBef>
              <a:spcAft>
                <a:spcPts val="0"/>
              </a:spcAft>
              <a:buNone/>
            </a:pPr>
            <a:r>
              <a:t/>
            </a:r>
            <a:endParaRPr sz="1200"/>
          </a:p>
        </p:txBody>
      </p:sp>
      <p:sp>
        <p:nvSpPr>
          <p:cNvPr id="256" name="Google Shape;256;p42"/>
          <p:cNvSpPr txBox="1"/>
          <p:nvPr>
            <p:ph idx="1" type="body"/>
          </p:nvPr>
        </p:nvSpPr>
        <p:spPr>
          <a:xfrm>
            <a:off x="311700" y="11054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Origin of the first cell is debated however regardless scientists are still confronting with  </a:t>
            </a:r>
            <a:r>
              <a:rPr lang="en" sz="1400">
                <a:solidFill>
                  <a:srgbClr val="2E2E2E"/>
                </a:solidFill>
                <a:latin typeface="Georgia"/>
                <a:ea typeface="Georgia"/>
                <a:cs typeface="Georgia"/>
                <a:sym typeface="Georgia"/>
              </a:rPr>
              <a:t>understanding a plausible structure for the first cell(s) capable of regulated metabolism, growth and division</a:t>
            </a:r>
            <a:endParaRPr sz="1400">
              <a:solidFill>
                <a:srgbClr val="2E2E2E"/>
              </a:solidFill>
              <a:latin typeface="Georgia"/>
              <a:ea typeface="Georgia"/>
              <a:cs typeface="Georgia"/>
              <a:sym typeface="Georgia"/>
            </a:endParaRPr>
          </a:p>
          <a:p>
            <a:pPr indent="0" lvl="0" marL="0" rtl="0" algn="l">
              <a:spcBef>
                <a:spcPts val="0"/>
              </a:spcBef>
              <a:spcAft>
                <a:spcPts val="0"/>
              </a:spcAft>
              <a:buNone/>
            </a:pPr>
            <a:r>
              <a:t/>
            </a:r>
            <a:endParaRPr sz="1400">
              <a:solidFill>
                <a:srgbClr val="2E2E2E"/>
              </a:solidFill>
              <a:latin typeface="Georgia"/>
              <a:ea typeface="Georgia"/>
              <a:cs typeface="Georgia"/>
              <a:sym typeface="Georgia"/>
            </a:endParaRPr>
          </a:p>
          <a:p>
            <a:pPr indent="0" lvl="0" marL="0" rtl="0" algn="l">
              <a:spcBef>
                <a:spcPts val="0"/>
              </a:spcBef>
              <a:spcAft>
                <a:spcPts val="0"/>
              </a:spcAft>
              <a:buNone/>
            </a:pPr>
            <a:r>
              <a:rPr lang="en" sz="1400">
                <a:solidFill>
                  <a:srgbClr val="2E2E2E"/>
                </a:solidFill>
                <a:latin typeface="Georgia"/>
                <a:ea typeface="Georgia"/>
                <a:cs typeface="Georgia"/>
                <a:sym typeface="Georgia"/>
              </a:rPr>
              <a:t>Cell </a:t>
            </a:r>
            <a:r>
              <a:rPr lang="en" sz="1400">
                <a:solidFill>
                  <a:srgbClr val="2E2E2E"/>
                </a:solidFill>
                <a:latin typeface="Georgia"/>
                <a:ea typeface="Georgia"/>
                <a:cs typeface="Georgia"/>
                <a:sym typeface="Georgia"/>
              </a:rPr>
              <a:t>membrane</a:t>
            </a:r>
            <a:endParaRPr sz="1400">
              <a:solidFill>
                <a:srgbClr val="2E2E2E"/>
              </a:solidFill>
              <a:latin typeface="Georgia"/>
              <a:ea typeface="Georgia"/>
              <a:cs typeface="Georgia"/>
              <a:sym typeface="Georgia"/>
            </a:endParaRPr>
          </a:p>
          <a:p>
            <a:pPr indent="-317500" lvl="0" marL="457200" rtl="0" algn="l">
              <a:spcBef>
                <a:spcPts val="0"/>
              </a:spcBef>
              <a:spcAft>
                <a:spcPts val="0"/>
              </a:spcAft>
              <a:buClr>
                <a:srgbClr val="2E2E2E"/>
              </a:buClr>
              <a:buSzPts val="1400"/>
              <a:buFont typeface="Georgia"/>
              <a:buChar char="-"/>
            </a:pPr>
            <a:r>
              <a:rPr lang="en" sz="1400">
                <a:solidFill>
                  <a:srgbClr val="2E2E2E"/>
                </a:solidFill>
                <a:latin typeface="Georgia"/>
                <a:ea typeface="Georgia"/>
                <a:cs typeface="Georgia"/>
                <a:sym typeface="Georgia"/>
              </a:rPr>
              <a:t>Is not created from new during cell division</a:t>
            </a:r>
            <a:endParaRPr sz="1400">
              <a:solidFill>
                <a:srgbClr val="2E2E2E"/>
              </a:solidFill>
              <a:latin typeface="Georgia"/>
              <a:ea typeface="Georgia"/>
              <a:cs typeface="Georgia"/>
              <a:sym typeface="Georgia"/>
            </a:endParaRPr>
          </a:p>
          <a:p>
            <a:pPr indent="-317500" lvl="0" marL="457200" rtl="0" algn="l">
              <a:spcBef>
                <a:spcPts val="0"/>
              </a:spcBef>
              <a:spcAft>
                <a:spcPts val="0"/>
              </a:spcAft>
              <a:buClr>
                <a:srgbClr val="2E2E2E"/>
              </a:buClr>
              <a:buSzPts val="1400"/>
              <a:buFont typeface="Georgia"/>
              <a:buChar char="-"/>
            </a:pPr>
            <a:r>
              <a:rPr lang="en" sz="1400">
                <a:solidFill>
                  <a:srgbClr val="2E2E2E"/>
                </a:solidFill>
                <a:latin typeface="Georgia"/>
                <a:ea typeface="Georgia"/>
                <a:cs typeface="Georgia"/>
                <a:sym typeface="Georgia"/>
              </a:rPr>
              <a:t>Essential to a cell as it encloses: cytoplasm, genetic material, provides internal </a:t>
            </a:r>
            <a:r>
              <a:rPr lang="en" sz="1400">
                <a:solidFill>
                  <a:srgbClr val="2E2E2E"/>
                </a:solidFill>
                <a:latin typeface="Georgia"/>
                <a:ea typeface="Georgia"/>
                <a:cs typeface="Georgia"/>
                <a:sym typeface="Georgia"/>
              </a:rPr>
              <a:t>environment</a:t>
            </a:r>
            <a:r>
              <a:rPr lang="en" sz="1400">
                <a:solidFill>
                  <a:srgbClr val="2E2E2E"/>
                </a:solidFill>
                <a:latin typeface="Georgia"/>
                <a:ea typeface="Georgia"/>
                <a:cs typeface="Georgia"/>
                <a:sym typeface="Georgia"/>
              </a:rPr>
              <a:t> and etc</a:t>
            </a:r>
            <a:endParaRPr sz="1400">
              <a:solidFill>
                <a:srgbClr val="2E2E2E"/>
              </a:solidFill>
              <a:latin typeface="Georgia"/>
              <a:ea typeface="Georgia"/>
              <a:cs typeface="Georgia"/>
              <a:sym typeface="Georgia"/>
            </a:endParaRPr>
          </a:p>
          <a:p>
            <a:pPr indent="-317500" lvl="0" marL="457200" rtl="0" algn="l">
              <a:spcBef>
                <a:spcPts val="0"/>
              </a:spcBef>
              <a:spcAft>
                <a:spcPts val="0"/>
              </a:spcAft>
              <a:buClr>
                <a:srgbClr val="2E2E2E"/>
              </a:buClr>
              <a:buSzPts val="1400"/>
              <a:buFont typeface="Georgia"/>
              <a:buChar char="-"/>
            </a:pPr>
            <a:r>
              <a:rPr b="1" lang="en" sz="1400">
                <a:solidFill>
                  <a:srgbClr val="2E2E2E"/>
                </a:solidFill>
                <a:latin typeface="Georgia"/>
                <a:ea typeface="Georgia"/>
                <a:cs typeface="Georgia"/>
                <a:sym typeface="Georgia"/>
              </a:rPr>
              <a:t>Hypothesis</a:t>
            </a:r>
            <a:r>
              <a:rPr lang="en" sz="1400">
                <a:solidFill>
                  <a:srgbClr val="2E2E2E"/>
                </a:solidFill>
                <a:latin typeface="Georgia"/>
                <a:ea typeface="Georgia"/>
                <a:cs typeface="Georgia"/>
                <a:sym typeface="Georgia"/>
              </a:rPr>
              <a:t>: cell </a:t>
            </a:r>
            <a:r>
              <a:rPr lang="en" sz="1400">
                <a:solidFill>
                  <a:srgbClr val="2E2E2E"/>
                </a:solidFill>
                <a:latin typeface="Georgia"/>
                <a:ea typeface="Georgia"/>
                <a:cs typeface="Georgia"/>
                <a:sym typeface="Georgia"/>
              </a:rPr>
              <a:t>membrane</a:t>
            </a:r>
            <a:r>
              <a:rPr lang="en" sz="1400">
                <a:solidFill>
                  <a:srgbClr val="2E2E2E"/>
                </a:solidFill>
                <a:latin typeface="Georgia"/>
                <a:ea typeface="Georgia"/>
                <a:cs typeface="Georgia"/>
                <a:sym typeface="Georgia"/>
              </a:rPr>
              <a:t> was not needed for the first cells. There was perhaps </a:t>
            </a:r>
            <a:r>
              <a:rPr lang="en" sz="1400">
                <a:solidFill>
                  <a:srgbClr val="2E2E2E"/>
                </a:solidFill>
                <a:latin typeface="Georgia"/>
                <a:ea typeface="Georgia"/>
                <a:cs typeface="Georgia"/>
                <a:sym typeface="Georgia"/>
              </a:rPr>
              <a:t>something</a:t>
            </a:r>
            <a:r>
              <a:rPr lang="en" sz="1400">
                <a:solidFill>
                  <a:srgbClr val="2E2E2E"/>
                </a:solidFill>
                <a:latin typeface="Georgia"/>
                <a:ea typeface="Georgia"/>
                <a:cs typeface="Georgia"/>
                <a:sym typeface="Georgia"/>
              </a:rPr>
              <a:t> simpler</a:t>
            </a:r>
            <a:endParaRPr sz="1400">
              <a:solidFill>
                <a:srgbClr val="2E2E2E"/>
              </a:solidFill>
              <a:latin typeface="Georgia"/>
              <a:ea typeface="Georgia"/>
              <a:cs typeface="Georgia"/>
              <a:sym typeface="Georgia"/>
            </a:endParaRPr>
          </a:p>
          <a:p>
            <a:pPr indent="0" lvl="0" marL="0" rtl="0" algn="l">
              <a:spcBef>
                <a:spcPts val="0"/>
              </a:spcBef>
              <a:spcAft>
                <a:spcPts val="0"/>
              </a:spcAft>
              <a:buNone/>
            </a:pPr>
            <a:r>
              <a:t/>
            </a:r>
            <a:endParaRPr sz="1400">
              <a:solidFill>
                <a:srgbClr val="2E2E2E"/>
              </a:solidFill>
              <a:latin typeface="Georgia"/>
              <a:ea typeface="Georgia"/>
              <a:cs typeface="Georgia"/>
              <a:sym typeface="Georgia"/>
            </a:endParaRPr>
          </a:p>
          <a:p>
            <a:pPr indent="0" lvl="0" marL="0" rtl="0" algn="l">
              <a:spcBef>
                <a:spcPts val="0"/>
              </a:spcBef>
              <a:spcAft>
                <a:spcPts val="0"/>
              </a:spcAft>
              <a:buNone/>
            </a:pPr>
            <a:r>
              <a:t/>
            </a:r>
            <a:endParaRPr sz="1400">
              <a:solidFill>
                <a:srgbClr val="323232"/>
              </a:solidFill>
              <a:latin typeface="Georgia"/>
              <a:ea typeface="Georgia"/>
              <a:cs typeface="Georgia"/>
              <a:sym typeface="Georgia"/>
            </a:endParaRPr>
          </a:p>
        </p:txBody>
      </p:sp>
      <p:pic>
        <p:nvPicPr>
          <p:cNvPr id="257" name="Google Shape;257;p42"/>
          <p:cNvPicPr preferRelativeResize="0"/>
          <p:nvPr/>
        </p:nvPicPr>
        <p:blipFill>
          <a:blip r:embed="rId3">
            <a:alphaModFix/>
          </a:blip>
          <a:stretch>
            <a:fillRect/>
          </a:stretch>
        </p:blipFill>
        <p:spPr>
          <a:xfrm>
            <a:off x="5289950" y="3114638"/>
            <a:ext cx="3199576" cy="1831750"/>
          </a:xfrm>
          <a:prstGeom prst="rect">
            <a:avLst/>
          </a:prstGeom>
          <a:noFill/>
          <a:ln>
            <a:noFill/>
          </a:ln>
        </p:spPr>
      </p:pic>
      <p:pic>
        <p:nvPicPr>
          <p:cNvPr id="258" name="Google Shape;258;p42"/>
          <p:cNvPicPr preferRelativeResize="0"/>
          <p:nvPr/>
        </p:nvPicPr>
        <p:blipFill>
          <a:blip r:embed="rId4">
            <a:alphaModFix/>
          </a:blip>
          <a:stretch>
            <a:fillRect/>
          </a:stretch>
        </p:blipFill>
        <p:spPr>
          <a:xfrm>
            <a:off x="1636224" y="3026025"/>
            <a:ext cx="2935775" cy="20089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 ….</a:t>
            </a:r>
            <a:endParaRPr/>
          </a:p>
        </p:txBody>
      </p:sp>
      <p:sp>
        <p:nvSpPr>
          <p:cNvPr id="264" name="Google Shape;264;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rgbClr val="2E2E2E"/>
                </a:solidFill>
                <a:latin typeface="Georgia"/>
                <a:ea typeface="Georgia"/>
                <a:cs typeface="Georgia"/>
                <a:sym typeface="Georgia"/>
              </a:rPr>
              <a:t>EZ water membrane</a:t>
            </a:r>
            <a:endParaRPr sz="1400">
              <a:solidFill>
                <a:srgbClr val="2E2E2E"/>
              </a:solidFill>
              <a:latin typeface="Georgia"/>
              <a:ea typeface="Georgia"/>
              <a:cs typeface="Georgia"/>
              <a:sym typeface="Georgia"/>
            </a:endParaRPr>
          </a:p>
          <a:p>
            <a:pPr indent="-317500" lvl="0" marL="457200" rtl="0" algn="l">
              <a:spcBef>
                <a:spcPts val="0"/>
              </a:spcBef>
              <a:spcAft>
                <a:spcPts val="0"/>
              </a:spcAft>
              <a:buClr>
                <a:srgbClr val="2E2E2E"/>
              </a:buClr>
              <a:buSzPts val="1400"/>
              <a:buFont typeface="Georgia"/>
              <a:buChar char="-"/>
            </a:pPr>
            <a:r>
              <a:rPr lang="en" sz="1400">
                <a:solidFill>
                  <a:srgbClr val="2E2E2E"/>
                </a:solidFill>
                <a:latin typeface="Georgia"/>
                <a:ea typeface="Georgia"/>
                <a:cs typeface="Georgia"/>
                <a:sym typeface="Georgia"/>
              </a:rPr>
              <a:t>EM / Infrared Radiation could have possibly created an EZ layer surrounding the gel</a:t>
            </a:r>
            <a:endParaRPr sz="1400">
              <a:solidFill>
                <a:srgbClr val="2E2E2E"/>
              </a:solidFill>
              <a:latin typeface="Georgia"/>
              <a:ea typeface="Georgia"/>
              <a:cs typeface="Georgia"/>
              <a:sym typeface="Georgia"/>
            </a:endParaRPr>
          </a:p>
          <a:p>
            <a:pPr indent="-317500" lvl="0" marL="457200" rtl="0" algn="l">
              <a:spcBef>
                <a:spcPts val="0"/>
              </a:spcBef>
              <a:spcAft>
                <a:spcPts val="0"/>
              </a:spcAft>
              <a:buClr>
                <a:srgbClr val="2E2E2E"/>
              </a:buClr>
              <a:buSzPts val="1400"/>
              <a:buFont typeface="Georgia"/>
              <a:buChar char="-"/>
            </a:pPr>
            <a:r>
              <a:rPr lang="en" sz="1400">
                <a:solidFill>
                  <a:srgbClr val="323232"/>
                </a:solidFill>
                <a:latin typeface="Georgia"/>
                <a:ea typeface="Georgia"/>
                <a:cs typeface="Georgia"/>
                <a:sym typeface="Georgia"/>
              </a:rPr>
              <a:t>The charge differential in the −100 to −200 mV range at the EZ boundary may have been a plausible location for beginning of the assembly of an eventual primitive cytoplasmic membrane. Present-day bacterial cytoplasmic membranes (e.g., </a:t>
            </a:r>
            <a:r>
              <a:rPr i="1" lang="en" sz="1400">
                <a:solidFill>
                  <a:srgbClr val="323232"/>
                </a:solidFill>
                <a:latin typeface="Georgia"/>
                <a:ea typeface="Georgia"/>
                <a:cs typeface="Georgia"/>
                <a:sym typeface="Georgia"/>
              </a:rPr>
              <a:t>E. coli</a:t>
            </a:r>
            <a:r>
              <a:rPr lang="en" sz="1400">
                <a:solidFill>
                  <a:srgbClr val="323232"/>
                </a:solidFill>
                <a:latin typeface="Georgia"/>
                <a:ea typeface="Georgia"/>
                <a:cs typeface="Georgia"/>
                <a:sym typeface="Georgia"/>
              </a:rPr>
              <a:t>) also have a charge differential in the −85 to −154 mV range depending on the pH;</a:t>
            </a:r>
            <a:endParaRPr sz="1400">
              <a:solidFill>
                <a:srgbClr val="323232"/>
              </a:solidFill>
              <a:latin typeface="Georgia"/>
              <a:ea typeface="Georgia"/>
              <a:cs typeface="Georgia"/>
              <a:sym typeface="Georgia"/>
            </a:endParaRPr>
          </a:p>
          <a:p>
            <a:pPr indent="-317500" lvl="0" marL="457200" rtl="0" algn="l">
              <a:spcBef>
                <a:spcPts val="0"/>
              </a:spcBef>
              <a:spcAft>
                <a:spcPts val="0"/>
              </a:spcAft>
              <a:buClr>
                <a:srgbClr val="323232"/>
              </a:buClr>
              <a:buSzPts val="1400"/>
              <a:buFont typeface="Georgia"/>
              <a:buChar char="-"/>
            </a:pPr>
            <a:r>
              <a:rPr lang="en" sz="1400">
                <a:solidFill>
                  <a:srgbClr val="323232"/>
                </a:solidFill>
                <a:latin typeface="Georgia"/>
                <a:ea typeface="Georgia"/>
                <a:cs typeface="Georgia"/>
                <a:sym typeface="Georgia"/>
              </a:rPr>
              <a:t>Charge gradients in cytoplasm allowed molecules to move within the cytoplasm</a:t>
            </a:r>
            <a:endParaRPr sz="1350">
              <a:solidFill>
                <a:srgbClr val="2E2E2E"/>
              </a:solidFill>
              <a:latin typeface="Georgia"/>
              <a:ea typeface="Georgia"/>
              <a:cs typeface="Georgia"/>
              <a:sym typeface="Georgia"/>
            </a:endParaRPr>
          </a:p>
          <a:p>
            <a:pPr indent="0" lvl="0" marL="0" rtl="0" algn="l">
              <a:spcBef>
                <a:spcPts val="0"/>
              </a:spcBef>
              <a:spcAft>
                <a:spcPts val="0"/>
              </a:spcAft>
              <a:buNone/>
            </a:pPr>
            <a:r>
              <a:t/>
            </a:r>
            <a:endParaRPr sz="1350">
              <a:solidFill>
                <a:srgbClr val="2E2E2E"/>
              </a:solidFill>
              <a:latin typeface="Georgia"/>
              <a:ea typeface="Georgia"/>
              <a:cs typeface="Georgia"/>
              <a:sym typeface="Georgia"/>
            </a:endParaRPr>
          </a:p>
          <a:p>
            <a:pPr indent="0" lvl="0" marL="0" rtl="0" algn="l">
              <a:spcBef>
                <a:spcPts val="1600"/>
              </a:spcBef>
              <a:spcAft>
                <a:spcPts val="0"/>
              </a:spcAft>
              <a:buNone/>
            </a:pPr>
            <a:r>
              <a:rPr lang="en" sz="1350">
                <a:solidFill>
                  <a:srgbClr val="2E2E2E"/>
                </a:solidFill>
                <a:latin typeface="Georgia"/>
                <a:ea typeface="Georgia"/>
                <a:cs typeface="Georgia"/>
                <a:sym typeface="Georgia"/>
              </a:rPr>
              <a:t>Possible Implications</a:t>
            </a:r>
            <a:endParaRPr sz="1350">
              <a:solidFill>
                <a:srgbClr val="2E2E2E"/>
              </a:solidFill>
              <a:latin typeface="Georgia"/>
              <a:ea typeface="Georgia"/>
              <a:cs typeface="Georgia"/>
              <a:sym typeface="Georgia"/>
            </a:endParaRPr>
          </a:p>
          <a:p>
            <a:pPr indent="-314325" lvl="0" marL="457200" rtl="0" algn="l">
              <a:spcBef>
                <a:spcPts val="0"/>
              </a:spcBef>
              <a:spcAft>
                <a:spcPts val="0"/>
              </a:spcAft>
              <a:buClr>
                <a:srgbClr val="2E2E2E"/>
              </a:buClr>
              <a:buSzPts val="1350"/>
              <a:buFont typeface="Georgia"/>
              <a:buChar char="-"/>
            </a:pPr>
            <a:r>
              <a:rPr lang="en" sz="1350">
                <a:solidFill>
                  <a:srgbClr val="2E2E2E"/>
                </a:solidFill>
                <a:latin typeface="Georgia"/>
                <a:ea typeface="Georgia"/>
                <a:cs typeface="Georgia"/>
                <a:sym typeface="Georgia"/>
              </a:rPr>
              <a:t>It is possible that a better understanding of radiation, gels, hydrogen, water, thermosynthesis, thermocycling, charges, genomes, pre-membrane boundaries, exclusion zones (EZ) and boundaries, will assist in generating artificial life using a systems biology approach.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4"/>
          <p:cNvSpPr txBox="1"/>
          <p:nvPr>
            <p:ph type="title"/>
          </p:nvPr>
        </p:nvSpPr>
        <p:spPr>
          <a:xfrm>
            <a:off x="311700" y="1941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Convection associated with exclusion zone formation in colloidal suspensions</a:t>
            </a:r>
            <a:endParaRPr sz="2400"/>
          </a:p>
        </p:txBody>
      </p:sp>
      <p:sp>
        <p:nvSpPr>
          <p:cNvPr id="270" name="Google Shape;270;p44"/>
          <p:cNvSpPr txBox="1"/>
          <p:nvPr>
            <p:ph idx="1" type="body"/>
          </p:nvPr>
        </p:nvSpPr>
        <p:spPr>
          <a:xfrm>
            <a:off x="311700" y="1152475"/>
            <a:ext cx="8520600" cy="34164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rPr lang="en"/>
              <a:t>Goal: Present a cause for EZ formation</a:t>
            </a:r>
            <a:endParaRPr/>
          </a:p>
          <a:p>
            <a:pPr indent="-304800" lvl="0" marL="457200" rtl="0" algn="l">
              <a:spcBef>
                <a:spcPts val="0"/>
              </a:spcBef>
              <a:spcAft>
                <a:spcPts val="0"/>
              </a:spcAft>
              <a:buClr>
                <a:schemeClr val="dk1"/>
              </a:buClr>
              <a:buSzPts val="1200"/>
              <a:buChar char="-"/>
            </a:pPr>
            <a:r>
              <a:rPr lang="en" sz="1200">
                <a:solidFill>
                  <a:schemeClr val="dk1"/>
                </a:solidFill>
              </a:rPr>
              <a:t>Exclusion zone formation is also referred to as aureole formation, and formation of unstirred layers</a:t>
            </a:r>
            <a:endParaRPr sz="1200">
              <a:solidFill>
                <a:srgbClr val="000000"/>
              </a:solidFill>
            </a:endParaRPr>
          </a:p>
          <a:p>
            <a:pPr indent="0" lvl="0" marL="0" rtl="0" algn="l">
              <a:spcBef>
                <a:spcPts val="0"/>
              </a:spcBef>
              <a:spcAft>
                <a:spcPts val="0"/>
              </a:spcAft>
              <a:buNone/>
            </a:pPr>
            <a:r>
              <a:rPr lang="en"/>
              <a:t>Results</a:t>
            </a:r>
            <a:r>
              <a:rPr lang="en"/>
              <a:t>: </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New characteristic of EZ: substantial convective flows that accompany EZ formation</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Proposal exclusion zone formation is caused by a combination of ion-exchange at the surface, diffusion of ions, and diffusiophoresis of particles in the resulting ionic gradients</a:t>
            </a:r>
            <a:endParaRPr sz="1200">
              <a:solidFill>
                <a:srgbClr val="000000"/>
              </a:solidFill>
            </a:endParaRPr>
          </a:p>
          <a:p>
            <a:pPr indent="-228600" lvl="0" marL="457200" rtl="0" algn="l">
              <a:spcBef>
                <a:spcPts val="0"/>
              </a:spcBef>
              <a:spcAft>
                <a:spcPts val="0"/>
              </a:spcAft>
              <a:buNone/>
            </a:pPr>
            <a:r>
              <a:rPr lang="en" sz="1200">
                <a:solidFill>
                  <a:srgbClr val="000000"/>
                </a:solidFill>
              </a:rPr>
              <a:t>Diffusiosmosis takes place when a solution exhibiting a solute concentration gradient is in contact with a charged surface. Flow is generated by two mechanisms: Chemic-osmosis = solute concentration gradient. Electro-osmosis = ion concentration gradient</a:t>
            </a:r>
            <a:endParaRPr sz="1200">
              <a:solidFill>
                <a:srgbClr val="000000"/>
              </a:solidFill>
            </a:endParaRPr>
          </a:p>
          <a:p>
            <a:pPr indent="0" lvl="0" marL="0" rtl="0" algn="l">
              <a:spcBef>
                <a:spcPts val="0"/>
              </a:spcBef>
              <a:spcAft>
                <a:spcPts val="0"/>
              </a:spcAft>
              <a:buNone/>
            </a:pPr>
            <a:r>
              <a:rPr lang="en"/>
              <a:t>Conclusion</a:t>
            </a:r>
            <a:endParaRPr sz="1200">
              <a:solidFill>
                <a:srgbClr val="000000"/>
              </a:solidFill>
            </a:endParaRPr>
          </a:p>
          <a:p>
            <a:pPr indent="-304800" lvl="0" marL="457200" rtl="0" algn="l">
              <a:spcBef>
                <a:spcPts val="0"/>
              </a:spcBef>
              <a:spcAft>
                <a:spcPts val="0"/>
              </a:spcAft>
              <a:buClr>
                <a:srgbClr val="000000"/>
              </a:buClr>
              <a:buSzPts val="1200"/>
              <a:buChar char="-"/>
            </a:pPr>
            <a:r>
              <a:rPr lang="en" sz="1200">
                <a:solidFill>
                  <a:srgbClr val="000000"/>
                </a:solidFill>
              </a:rPr>
              <a:t>Ion-exchange between nafion and surrounding solution leads to a solute concentration gradient. The presence of the ion concentration gradient next to nafion pushes the particles away</a:t>
            </a:r>
            <a:endParaRPr sz="1200">
              <a:solidFill>
                <a:srgbClr val="00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77" name="Google Shape;277;p45"/>
          <p:cNvPicPr preferRelativeResize="0"/>
          <p:nvPr/>
        </p:nvPicPr>
        <p:blipFill>
          <a:blip r:embed="rId3">
            <a:alphaModFix/>
          </a:blip>
          <a:stretch>
            <a:fillRect/>
          </a:stretch>
        </p:blipFill>
        <p:spPr>
          <a:xfrm>
            <a:off x="0" y="333285"/>
            <a:ext cx="9144000" cy="447693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We know that there are EZs next to hydrophilic surfaces, but this paper found those zones next to various metals. The EZs had H+ 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There was correlation between EZ size and metal’s position within the galvanic series.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There was a reasonable </a:t>
            </a:r>
            <a:r>
              <a:rPr lang="en">
                <a:solidFill>
                  <a:schemeClr val="dk1"/>
                </a:solidFill>
              </a:rPr>
              <a:t>correlation</a:t>
            </a:r>
            <a:r>
              <a:rPr lang="en">
                <a:solidFill>
                  <a:schemeClr val="dk1"/>
                </a:solidFill>
              </a:rPr>
              <a:t> between the EZ pattern and the oxidation pattern of the metal. Oxidation occurred in places where there were gaps between EZ zones</a:t>
            </a:r>
            <a:endParaRPr>
              <a:solidFill>
                <a:schemeClr val="dk1"/>
              </a:solidFill>
            </a:endParaRPr>
          </a:p>
          <a:p>
            <a:pPr indent="0" lvl="0" marL="0" rtl="0" algn="l">
              <a:spcBef>
                <a:spcPts val="1600"/>
              </a:spcBef>
              <a:spcAft>
                <a:spcPts val="1600"/>
              </a:spcAft>
              <a:buNone/>
            </a:pPr>
            <a:r>
              <a:t/>
            </a:r>
            <a:endParaRPr/>
          </a:p>
        </p:txBody>
      </p:sp>
      <p:sp>
        <p:nvSpPr>
          <p:cNvPr id="78" name="Google Shape;78;p16"/>
          <p:cNvSpPr txBox="1"/>
          <p:nvPr/>
        </p:nvSpPr>
        <p:spPr>
          <a:xfrm>
            <a:off x="215950" y="166875"/>
            <a:ext cx="2149800" cy="5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Continued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3557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Effect of buffers on aqueous solute-exclusion zones  around ion-exchange resins</a:t>
            </a:r>
            <a:endParaRPr sz="1800"/>
          </a:p>
          <a:p>
            <a:pPr indent="0" lvl="0" marL="0" rtl="0" algn="l">
              <a:spcBef>
                <a:spcPts val="0"/>
              </a:spcBef>
              <a:spcAft>
                <a:spcPts val="0"/>
              </a:spcAft>
              <a:buNone/>
            </a:pPr>
            <a:r>
              <a:t/>
            </a:r>
            <a:endParaRPr sz="1000">
              <a:highlight>
                <a:srgbClr val="FFFFFF"/>
              </a:highlight>
              <a:latin typeface="Roboto"/>
              <a:ea typeface="Roboto"/>
              <a:cs typeface="Roboto"/>
              <a:sym typeface="Roboto"/>
            </a:endParaRPr>
          </a:p>
          <a:p>
            <a:pPr indent="0" lvl="0" marL="0" rtl="0" algn="l">
              <a:spcBef>
                <a:spcPts val="0"/>
              </a:spcBef>
              <a:spcAft>
                <a:spcPts val="0"/>
              </a:spcAft>
              <a:buNone/>
            </a:pPr>
            <a:r>
              <a:rPr lang="en" sz="1000">
                <a:highlight>
                  <a:srgbClr val="FFFFFF"/>
                </a:highlight>
                <a:latin typeface="Roboto"/>
                <a:ea typeface="Roboto"/>
                <a:cs typeface="Roboto"/>
                <a:sym typeface="Roboto"/>
              </a:rPr>
              <a:t>Zheng, J. M., Wexler, A., &amp; Pollack, G. H. (2009). Effect of buffers on aqueous solute-exclusion zones around ion-exchange resins. Journal of colloid and interface science, 332(2), 511–514. https://doi.org/10.1016/j.jcis.2009.01.010</a:t>
            </a:r>
            <a:endParaRPr sz="1200"/>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Goals</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Exploration of cause behind </a:t>
            </a:r>
            <a:r>
              <a:rPr lang="en">
                <a:solidFill>
                  <a:srgbClr val="000000"/>
                </a:solidFill>
              </a:rPr>
              <a:t>exclusion</a:t>
            </a:r>
            <a:r>
              <a:rPr lang="en">
                <a:solidFill>
                  <a:srgbClr val="000000"/>
                </a:solidFill>
              </a:rPr>
              <a:t> of microspheres / </a:t>
            </a:r>
            <a:r>
              <a:rPr lang="en">
                <a:solidFill>
                  <a:srgbClr val="000000"/>
                </a:solidFill>
                <a:highlight>
                  <a:srgbClr val="FFFFFF"/>
                </a:highlight>
              </a:rPr>
              <a:t>colloids from proximity of ion-exchage beads</a:t>
            </a:r>
            <a:endParaRPr>
              <a:solidFill>
                <a:srgbClr val="000000"/>
              </a:solidFill>
              <a:highlight>
                <a:srgbClr val="FFFFFF"/>
              </a:highlight>
            </a:endParaRPr>
          </a:p>
          <a:p>
            <a:pPr indent="-342900" lvl="0" marL="457200" rtl="0" algn="l">
              <a:spcBef>
                <a:spcPts val="0"/>
              </a:spcBef>
              <a:spcAft>
                <a:spcPts val="0"/>
              </a:spcAft>
              <a:buClr>
                <a:srgbClr val="000000"/>
              </a:buClr>
              <a:buSzPts val="1800"/>
              <a:buChar char="-"/>
            </a:pPr>
            <a:r>
              <a:rPr lang="en">
                <a:solidFill>
                  <a:srgbClr val="000000"/>
                </a:solidFill>
                <a:highlight>
                  <a:srgbClr val="FFFFFF"/>
                </a:highlight>
              </a:rPr>
              <a:t>Takeaways</a:t>
            </a:r>
            <a:endParaRPr>
              <a:solidFill>
                <a:srgbClr val="000000"/>
              </a:solidFill>
              <a:highlight>
                <a:srgbClr val="FFFFFF"/>
              </a:highlight>
            </a:endParaRPr>
          </a:p>
          <a:p>
            <a:pPr indent="-317500" lvl="1" marL="914400" rtl="0" algn="l">
              <a:spcBef>
                <a:spcPts val="0"/>
              </a:spcBef>
              <a:spcAft>
                <a:spcPts val="0"/>
              </a:spcAft>
              <a:buClr>
                <a:srgbClr val="000000"/>
              </a:buClr>
              <a:buSzPts val="1400"/>
              <a:buChar char="-"/>
            </a:pPr>
            <a:r>
              <a:rPr lang="en">
                <a:solidFill>
                  <a:srgbClr val="000000"/>
                </a:solidFill>
                <a:highlight>
                  <a:srgbClr val="FFFFFF"/>
                </a:highlight>
              </a:rPr>
              <a:t>EZ is not a result of electrostatic repulsive effect</a:t>
            </a:r>
            <a:endParaRPr>
              <a:solidFill>
                <a:srgbClr val="000000"/>
              </a:solidFill>
              <a:highlight>
                <a:srgbClr val="FFFFFF"/>
              </a:highlight>
            </a:endParaRPr>
          </a:p>
          <a:p>
            <a:pPr indent="-317500" lvl="1" marL="914400" rtl="0" algn="l">
              <a:spcBef>
                <a:spcPts val="0"/>
              </a:spcBef>
              <a:spcAft>
                <a:spcPts val="0"/>
              </a:spcAft>
              <a:buClr>
                <a:srgbClr val="000000"/>
              </a:buClr>
              <a:buSzPts val="1400"/>
              <a:buChar char="-"/>
            </a:pPr>
            <a:r>
              <a:rPr lang="en">
                <a:solidFill>
                  <a:srgbClr val="000000"/>
                </a:solidFill>
                <a:highlight>
                  <a:srgbClr val="FFFFFF"/>
                </a:highlight>
              </a:rPr>
              <a:t>As previously demonstrated in studies, Size of EZ depends on pH however…..</a:t>
            </a:r>
            <a:endParaRPr>
              <a:solidFill>
                <a:srgbClr val="000000"/>
              </a:solidFill>
              <a:highlight>
                <a:srgbClr val="FFFFFF"/>
              </a:highlight>
            </a:endParaRPr>
          </a:p>
          <a:p>
            <a:pPr indent="-317500" lvl="1" marL="914400" rtl="0" algn="l">
              <a:spcBef>
                <a:spcPts val="0"/>
              </a:spcBef>
              <a:spcAft>
                <a:spcPts val="0"/>
              </a:spcAft>
              <a:buClr>
                <a:schemeClr val="dk1"/>
              </a:buClr>
              <a:buSzPts val="1400"/>
              <a:buChar char="-"/>
            </a:pPr>
            <a:r>
              <a:rPr lang="en">
                <a:solidFill>
                  <a:schemeClr val="dk1"/>
                </a:solidFill>
                <a:highlight>
                  <a:schemeClr val="lt1"/>
                </a:highlight>
              </a:rPr>
              <a:t>EZ’s in salt water, pure water and buffer solutions are similar.</a:t>
            </a:r>
            <a:endParaRPr>
              <a:solidFill>
                <a:srgbClr val="000000"/>
              </a:solidFill>
              <a:highlight>
                <a:srgbClr val="FFFFFF"/>
              </a:highlight>
            </a:endParaRPr>
          </a:p>
          <a:p>
            <a:pPr indent="-317500" lvl="1" marL="914400" rtl="0" algn="l">
              <a:spcBef>
                <a:spcPts val="0"/>
              </a:spcBef>
              <a:spcAft>
                <a:spcPts val="0"/>
              </a:spcAft>
              <a:buClr>
                <a:schemeClr val="dk1"/>
              </a:buClr>
              <a:buSzPts val="1400"/>
              <a:buChar char="-"/>
            </a:pPr>
            <a:r>
              <a:rPr lang="en">
                <a:solidFill>
                  <a:schemeClr val="dk1"/>
                </a:solidFill>
              </a:rPr>
              <a:t>Ability of medium to conduct charge is also an important factor in EZ formation/stability </a:t>
            </a:r>
            <a:endParaRPr>
              <a:solidFill>
                <a:schemeClr val="dk1"/>
              </a:solidFill>
            </a:endParaRPr>
          </a:p>
          <a:p>
            <a:pPr indent="-317500" lvl="2" marL="1371600" rtl="0" algn="l">
              <a:spcBef>
                <a:spcPts val="0"/>
              </a:spcBef>
              <a:spcAft>
                <a:spcPts val="0"/>
              </a:spcAft>
              <a:buClr>
                <a:srgbClr val="000000"/>
              </a:buClr>
              <a:buSzPts val="1400"/>
              <a:buChar char="-"/>
            </a:pPr>
            <a:r>
              <a:rPr lang="en">
                <a:solidFill>
                  <a:srgbClr val="000000"/>
                </a:solidFill>
                <a:highlight>
                  <a:srgbClr val="FFFFFF"/>
                </a:highlight>
              </a:rPr>
              <a:t>EZ stabalizes in buffer solutions</a:t>
            </a:r>
            <a:endParaRPr>
              <a:solidFill>
                <a:srgbClr val="000000"/>
              </a:solidFill>
              <a:highlight>
                <a:srgbClr val="FFFFFF"/>
              </a:highlight>
            </a:endParaRPr>
          </a:p>
          <a:p>
            <a:pPr indent="-342900" lvl="0" marL="457200" rtl="0" algn="l">
              <a:spcBef>
                <a:spcPts val="0"/>
              </a:spcBef>
              <a:spcAft>
                <a:spcPts val="0"/>
              </a:spcAft>
              <a:buClr>
                <a:srgbClr val="000000"/>
              </a:buClr>
              <a:buSzPts val="1800"/>
              <a:buChar char="-"/>
            </a:pPr>
            <a:r>
              <a:rPr lang="en">
                <a:solidFill>
                  <a:srgbClr val="000000"/>
                </a:solidFill>
              </a:rPr>
              <a:t>Conclusion:</a:t>
            </a:r>
            <a:endParaRPr>
              <a:solidFill>
                <a:srgbClr val="000000"/>
              </a:solidFill>
            </a:endParaRPr>
          </a:p>
          <a:p>
            <a:pPr indent="-317500" lvl="1" marL="914400" rtl="0" algn="l">
              <a:spcBef>
                <a:spcPts val="0"/>
              </a:spcBef>
              <a:spcAft>
                <a:spcPts val="0"/>
              </a:spcAft>
              <a:buClr>
                <a:srgbClr val="000000"/>
              </a:buClr>
              <a:buSzPts val="1400"/>
              <a:buChar char="-"/>
            </a:pPr>
            <a:r>
              <a:rPr lang="en">
                <a:solidFill>
                  <a:srgbClr val="000000"/>
                </a:solidFill>
              </a:rPr>
              <a:t>There is a creation of an exclusion zone surrounding ion-exchange beads. This zone is possibly due to water </a:t>
            </a:r>
            <a:r>
              <a:rPr lang="en">
                <a:solidFill>
                  <a:srgbClr val="000000"/>
                </a:solidFill>
              </a:rPr>
              <a:t>restructuring</a:t>
            </a:r>
            <a:r>
              <a:rPr lang="en">
                <a:solidFill>
                  <a:srgbClr val="000000"/>
                </a:solidFill>
              </a:rPr>
              <a:t> itself to </a:t>
            </a:r>
            <a:r>
              <a:rPr lang="en">
                <a:solidFill>
                  <a:srgbClr val="000000"/>
                </a:solidFill>
              </a:rPr>
              <a:t>exclude</a:t>
            </a:r>
            <a:r>
              <a:rPr lang="en">
                <a:solidFill>
                  <a:srgbClr val="000000"/>
                </a:solidFill>
              </a:rPr>
              <a:t> particles not due to electrostatic forces</a:t>
            </a:r>
            <a:endParaRPr>
              <a:solidFill>
                <a:srgbClr val="000000"/>
              </a:solidFill>
            </a:endParaRPr>
          </a:p>
          <a:p>
            <a:pPr indent="0" lvl="0" marL="0" rtl="0" algn="l">
              <a:spcBef>
                <a:spcPts val="1600"/>
              </a:spcBef>
              <a:spcAft>
                <a:spcPts val="1600"/>
              </a:spcAft>
              <a:buNone/>
            </a:pPr>
            <a:r>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Exclusion-zone formation from discontinous nafion surfaces </a:t>
            </a:r>
            <a:endParaRPr sz="2400"/>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chemeClr val="dk1"/>
                </a:solidFill>
              </a:rPr>
              <a:t>Discontinuous regularly spaced nafion strips were placed on a glass surface. They notice that below a certain distance, the EZs would merge together. However, if the the strips were too far apart, then the EZs would remain separate. Mainly shows that EZs have the ability to merge together.</a:t>
            </a:r>
            <a:endParaRPr>
              <a:solidFill>
                <a:schemeClr val="dk1"/>
              </a:solidFill>
            </a:endParaRPr>
          </a:p>
          <a:p>
            <a:pPr indent="-342900" lvl="0" marL="457200" rtl="0" algn="l">
              <a:spcBef>
                <a:spcPts val="0"/>
              </a:spcBef>
              <a:spcAft>
                <a:spcPts val="0"/>
              </a:spcAft>
              <a:buSzPts val="1800"/>
              <a:buChar char="-"/>
            </a:pPr>
            <a:r>
              <a:rPr lang="en">
                <a:solidFill>
                  <a:schemeClr val="dk1"/>
                </a:solidFill>
              </a:rPr>
              <a:t>In addition, to the EZ zone, there exists a microsphere accumulation at a certain point on the EZ edge</a:t>
            </a:r>
            <a:endParaRPr>
              <a:solidFill>
                <a:schemeClr val="dk1"/>
              </a:solidFill>
            </a:endParaRPr>
          </a:p>
          <a:p>
            <a:pPr indent="0" lvl="0" marL="0" rtl="0" algn="l">
              <a:spcBef>
                <a:spcPts val="1600"/>
              </a:spcBef>
              <a:spcAft>
                <a:spcPts val="1600"/>
              </a:spcAft>
              <a:buNone/>
            </a:pPr>
            <a:r>
              <a:t/>
            </a:r>
            <a:endParaRPr/>
          </a:p>
        </p:txBody>
      </p:sp>
      <p:pic>
        <p:nvPicPr>
          <p:cNvPr id="91" name="Google Shape;91;p18"/>
          <p:cNvPicPr preferRelativeResize="0"/>
          <p:nvPr/>
        </p:nvPicPr>
        <p:blipFill>
          <a:blip r:embed="rId3">
            <a:alphaModFix/>
          </a:blip>
          <a:stretch>
            <a:fillRect/>
          </a:stretch>
        </p:blipFill>
        <p:spPr>
          <a:xfrm>
            <a:off x="4774094" y="2904944"/>
            <a:ext cx="3471841" cy="2014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129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highlight>
                  <a:schemeClr val="lt1"/>
                </a:highlight>
              </a:rPr>
              <a:t>Surfaces and Interfacial Water: Evidence that hydrophilic surfaces have long-range impact</a:t>
            </a:r>
            <a:endParaRPr sz="1800">
              <a:highlight>
                <a:schemeClr val="lt1"/>
              </a:highlight>
            </a:endParaRPr>
          </a:p>
          <a:p>
            <a:pPr indent="0" lvl="0" marL="0" rtl="0" algn="l">
              <a:spcBef>
                <a:spcPts val="0"/>
              </a:spcBef>
              <a:spcAft>
                <a:spcPts val="0"/>
              </a:spcAft>
              <a:buClr>
                <a:schemeClr val="dk1"/>
              </a:buClr>
              <a:buSzPts val="1100"/>
              <a:buFont typeface="Arial"/>
              <a:buNone/>
            </a:pPr>
            <a:r>
              <a:rPr lang="en" sz="1000">
                <a:highlight>
                  <a:schemeClr val="lt1"/>
                </a:highlight>
              </a:rPr>
              <a:t>Zheng, Chin, Khijniak, Khijniak Jr., and </a:t>
            </a:r>
            <a:r>
              <a:rPr lang="en" sz="1000">
                <a:highlight>
                  <a:schemeClr val="lt1"/>
                </a:highlight>
                <a:uFill>
                  <a:noFill/>
                </a:uFill>
                <a:hlinkClick r:id="rId3"/>
              </a:rPr>
              <a:t>Pollack</a:t>
            </a:r>
            <a:endParaRPr sz="1400">
              <a:highlight>
                <a:schemeClr val="lt1"/>
              </a:highlight>
            </a:endParaRPr>
          </a:p>
          <a:p>
            <a:pPr indent="0" lvl="0" marL="0" rtl="0" algn="l">
              <a:spcBef>
                <a:spcPts val="0"/>
              </a:spcBef>
              <a:spcAft>
                <a:spcPts val="0"/>
              </a:spcAft>
              <a:buClr>
                <a:schemeClr val="dk1"/>
              </a:buClr>
              <a:buSzPts val="1100"/>
              <a:buFont typeface="Arial"/>
              <a:buNone/>
            </a:pPr>
            <a:r>
              <a:rPr lang="en" sz="1000">
                <a:highlight>
                  <a:schemeClr val="lt1"/>
                </a:highlight>
              </a:rPr>
              <a:t>2006 Sep 06</a:t>
            </a:r>
            <a:endParaRPr sz="1800"/>
          </a:p>
        </p:txBody>
      </p:sp>
      <p:sp>
        <p:nvSpPr>
          <p:cNvPr id="97" name="Google Shape;97;p19"/>
          <p:cNvSpPr txBox="1"/>
          <p:nvPr>
            <p:ph idx="1" type="body"/>
          </p:nvPr>
        </p:nvSpPr>
        <p:spPr>
          <a:xfrm>
            <a:off x="311700" y="10706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000000"/>
                </a:solidFill>
              </a:rPr>
              <a:t>Purpose: Use various light absorption spectrum methods to identify EZ’s distinct structure relative to bulk water</a:t>
            </a:r>
            <a:endParaRPr b="1" sz="1300">
              <a:solidFill>
                <a:srgbClr val="000000"/>
              </a:solidFill>
            </a:endParaRPr>
          </a:p>
          <a:p>
            <a:pPr indent="-311150" lvl="0" marL="457200" rtl="0" algn="l">
              <a:spcBef>
                <a:spcPts val="1600"/>
              </a:spcBef>
              <a:spcAft>
                <a:spcPts val="0"/>
              </a:spcAft>
              <a:buClr>
                <a:srgbClr val="000000"/>
              </a:buClr>
              <a:buSzPts val="1300"/>
              <a:buChar char="-"/>
            </a:pPr>
            <a:r>
              <a:rPr b="1" lang="en" sz="1300">
                <a:solidFill>
                  <a:srgbClr val="000000"/>
                </a:solidFill>
              </a:rPr>
              <a:t>Infrared Emission</a:t>
            </a:r>
            <a:endParaRPr b="1"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Explanation of method: Use infrared camera on sample, infrared emission is function of temperature and stability, but temperature can be ignored due to lack of gradients in small spaces</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Regions next to nafion was dark, indicating a more stable structure due to lack of emissivity</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Regions further from nafion was light, indicating less stable structure</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Distances of dark to bright region approximately the same as EZ size (~300-500 um)</a:t>
            </a:r>
            <a:endParaRPr sz="1300">
              <a:solidFill>
                <a:srgbClr val="000000"/>
              </a:solidFill>
            </a:endParaRPr>
          </a:p>
          <a:p>
            <a:pPr indent="-311150" lvl="0" marL="457200" rtl="0" algn="l">
              <a:spcBef>
                <a:spcPts val="0"/>
              </a:spcBef>
              <a:spcAft>
                <a:spcPts val="0"/>
              </a:spcAft>
              <a:buClr>
                <a:srgbClr val="000000"/>
              </a:buClr>
              <a:buSzPts val="1300"/>
              <a:buChar char="-"/>
            </a:pPr>
            <a:r>
              <a:rPr b="1" lang="en" sz="1300">
                <a:solidFill>
                  <a:srgbClr val="000000"/>
                </a:solidFill>
              </a:rPr>
              <a:t>Magnetic Resonance Imaging</a:t>
            </a:r>
            <a:endParaRPr b="1"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Explanation of method: Apply magnetic field and radio </a:t>
            </a:r>
            <a:r>
              <a:rPr lang="en" sz="1300">
                <a:solidFill>
                  <a:srgbClr val="000000"/>
                </a:solidFill>
              </a:rPr>
              <a:t>frequency</a:t>
            </a:r>
            <a:r>
              <a:rPr lang="en" sz="1300">
                <a:solidFill>
                  <a:srgbClr val="000000"/>
                </a:solidFill>
              </a:rPr>
              <a:t> pulse and then measure time taken for relaxation, which is the the return to more stable spin state perpendicular to magnetic field</a:t>
            </a:r>
            <a:endParaRPr sz="1300">
              <a:solidFill>
                <a:srgbClr val="000000"/>
              </a:solidFill>
            </a:endParaRPr>
          </a:p>
          <a:p>
            <a:pPr indent="-311150" lvl="1" marL="914400" rtl="0" algn="l">
              <a:spcBef>
                <a:spcPts val="0"/>
              </a:spcBef>
              <a:spcAft>
                <a:spcPts val="0"/>
              </a:spcAft>
              <a:buClr>
                <a:srgbClr val="000000"/>
              </a:buClr>
              <a:buSzPts val="1300"/>
              <a:buChar char="-"/>
            </a:pPr>
            <a:r>
              <a:rPr lang="en" sz="1300">
                <a:solidFill>
                  <a:srgbClr val="000000"/>
                </a:solidFill>
              </a:rPr>
              <a:t>Took less time for interfacial water to relax thus indicating a less mobile, more stable phase (27.2 +- 0.4 ms of bulk water vs 25.4 +- 1 ms of interfacial water)</a:t>
            </a:r>
            <a:endParaRPr sz="1300">
              <a:solidFill>
                <a:srgbClr val="000000"/>
              </a:solidFill>
            </a:endParaRPr>
          </a:p>
          <a:p>
            <a:pPr indent="-311150" lvl="0" marL="457200" rtl="0" algn="l">
              <a:spcBef>
                <a:spcPts val="0"/>
              </a:spcBef>
              <a:spcAft>
                <a:spcPts val="0"/>
              </a:spcAft>
              <a:buClr>
                <a:schemeClr val="dk1"/>
              </a:buClr>
              <a:buSzPts val="1300"/>
              <a:buChar char="-"/>
            </a:pPr>
            <a:r>
              <a:rPr b="1" lang="en" sz="1300">
                <a:solidFill>
                  <a:schemeClr val="dk1"/>
                </a:solidFill>
              </a:rPr>
              <a:t>Uv-Vis Spectrophotometry</a:t>
            </a:r>
            <a:endParaRPr b="1"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Explanation of method: Use Uv-Vis light to find differences in absorption amongst EZ and bulk water</a:t>
            </a:r>
            <a:endParaRPr sz="1300">
              <a:solidFill>
                <a:schemeClr val="dk1"/>
              </a:solidFill>
            </a:endParaRPr>
          </a:p>
          <a:p>
            <a:pPr indent="-311150" lvl="1" marL="914400" rtl="0" algn="l">
              <a:spcBef>
                <a:spcPts val="0"/>
              </a:spcBef>
              <a:spcAft>
                <a:spcPts val="0"/>
              </a:spcAft>
              <a:buClr>
                <a:schemeClr val="dk1"/>
              </a:buClr>
              <a:buSzPts val="1300"/>
              <a:buChar char="-"/>
            </a:pPr>
            <a:r>
              <a:rPr lang="en" sz="1300">
                <a:solidFill>
                  <a:schemeClr val="dk1"/>
                </a:solidFill>
              </a:rPr>
              <a:t>EZ water had a peak at ~270 nm, differing from the bulk water</a:t>
            </a:r>
            <a:endParaRPr sz="1300">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135025" y="101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Exclusion zone as intermediate between ice and water</a:t>
            </a:r>
            <a:endParaRPr sz="1800"/>
          </a:p>
          <a:p>
            <a:pPr indent="0" lvl="0" marL="0" rtl="0" algn="l">
              <a:spcBef>
                <a:spcPts val="0"/>
              </a:spcBef>
              <a:spcAft>
                <a:spcPts val="0"/>
              </a:spcAft>
              <a:buNone/>
            </a:pPr>
            <a:r>
              <a:rPr lang="en" sz="1400"/>
              <a:t> E. So, R. Stahlberg &amp; G. H. Pollack </a:t>
            </a:r>
            <a:endParaRPr sz="1400"/>
          </a:p>
        </p:txBody>
      </p:sp>
      <p:sp>
        <p:nvSpPr>
          <p:cNvPr id="103" name="Google Shape;103;p20"/>
          <p:cNvSpPr txBox="1"/>
          <p:nvPr>
            <p:ph idx="1" type="body"/>
          </p:nvPr>
        </p:nvSpPr>
        <p:spPr>
          <a:xfrm>
            <a:off x="216025" y="818275"/>
            <a:ext cx="6739500" cy="27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000000"/>
                </a:solidFill>
              </a:rPr>
              <a:t>Theory: Ice transitions to exclusion zone type water before it transitions to bulk water</a:t>
            </a:r>
            <a:endParaRPr sz="1400">
              <a:solidFill>
                <a:srgbClr val="000000"/>
              </a:solidFill>
            </a:endParaRPr>
          </a:p>
          <a:p>
            <a:pPr indent="0" lvl="0" marL="0" rtl="0" algn="l">
              <a:spcBef>
                <a:spcPts val="0"/>
              </a:spcBef>
              <a:spcAft>
                <a:spcPts val="0"/>
              </a:spcAft>
              <a:buNone/>
            </a:pPr>
            <a:r>
              <a:rPr lang="en" sz="1400">
                <a:solidFill>
                  <a:srgbClr val="000000"/>
                </a:solidFill>
              </a:rPr>
              <a:t>Results: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As the ice melts the light </a:t>
            </a:r>
            <a:r>
              <a:rPr lang="en" sz="1400">
                <a:solidFill>
                  <a:srgbClr val="000000"/>
                </a:solidFill>
              </a:rPr>
              <a:t>absorption</a:t>
            </a:r>
            <a:r>
              <a:rPr lang="en" sz="1400">
                <a:solidFill>
                  <a:srgbClr val="000000"/>
                </a:solidFill>
              </a:rPr>
              <a:t> peaks at 271 +/-7 nm wavelength</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Peak lasts for several to 30 seconds</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Peak usually occurs after a minute of ice being introduced to the water</a:t>
            </a:r>
            <a:endParaRPr sz="1400">
              <a:solidFill>
                <a:srgbClr val="000000"/>
              </a:solidFill>
            </a:endParaRPr>
          </a:p>
          <a:p>
            <a:pPr indent="0" lvl="0" marL="0" rtl="0" algn="l">
              <a:spcBef>
                <a:spcPts val="0"/>
              </a:spcBef>
              <a:spcAft>
                <a:spcPts val="0"/>
              </a:spcAft>
              <a:buNone/>
            </a:pPr>
            <a:r>
              <a:rPr lang="en" sz="1400">
                <a:solidFill>
                  <a:srgbClr val="000000"/>
                </a:solidFill>
              </a:rPr>
              <a:t>Conclusion: the 270 nm peak in the </a:t>
            </a:r>
            <a:r>
              <a:rPr lang="en" sz="1400">
                <a:solidFill>
                  <a:srgbClr val="000000"/>
                </a:solidFill>
              </a:rPr>
              <a:t>absorption</a:t>
            </a:r>
            <a:r>
              <a:rPr lang="en" sz="1400">
                <a:solidFill>
                  <a:srgbClr val="000000"/>
                </a:solidFill>
              </a:rPr>
              <a:t> spectrum appears during the course of melting</a:t>
            </a:r>
            <a:endParaRPr sz="1400">
              <a:solidFill>
                <a:srgbClr val="000000"/>
              </a:solidFill>
            </a:endParaRPr>
          </a:p>
          <a:p>
            <a:pPr indent="0" lvl="0" marL="0" rtl="0" algn="l">
              <a:spcBef>
                <a:spcPts val="0"/>
              </a:spcBef>
              <a:spcAft>
                <a:spcPts val="0"/>
              </a:spcAft>
              <a:buNone/>
            </a:pPr>
            <a:r>
              <a:rPr lang="en" sz="1400">
                <a:solidFill>
                  <a:srgbClr val="000000"/>
                </a:solidFill>
              </a:rPr>
              <a:t>Future work: working to see if the same EZ can be found in freezing water. Currently large EZ zones </a:t>
            </a:r>
            <a:r>
              <a:rPr lang="en" sz="1400">
                <a:solidFill>
                  <a:srgbClr val="000000"/>
                </a:solidFill>
              </a:rPr>
              <a:t>have</a:t>
            </a:r>
            <a:r>
              <a:rPr lang="en" sz="1400">
                <a:solidFill>
                  <a:srgbClr val="000000"/>
                </a:solidFill>
              </a:rPr>
              <a:t> been found as water is lowered in temperature towards freezing. Working on consistency.</a:t>
            </a:r>
            <a:endParaRPr sz="1400">
              <a:solidFill>
                <a:srgbClr val="000000"/>
              </a:solidFill>
            </a:endParaRPr>
          </a:p>
        </p:txBody>
      </p:sp>
      <p:pic>
        <p:nvPicPr>
          <p:cNvPr id="104" name="Google Shape;104;p20"/>
          <p:cNvPicPr preferRelativeResize="0"/>
          <p:nvPr/>
        </p:nvPicPr>
        <p:blipFill>
          <a:blip r:embed="rId3">
            <a:alphaModFix/>
          </a:blip>
          <a:stretch>
            <a:fillRect/>
          </a:stretch>
        </p:blipFill>
        <p:spPr>
          <a:xfrm>
            <a:off x="7030900" y="0"/>
            <a:ext cx="2113100" cy="2274650"/>
          </a:xfrm>
          <a:prstGeom prst="rect">
            <a:avLst/>
          </a:prstGeom>
          <a:noFill/>
          <a:ln>
            <a:noFill/>
          </a:ln>
        </p:spPr>
      </p:pic>
      <p:sp>
        <p:nvSpPr>
          <p:cNvPr id="105" name="Google Shape;105;p20"/>
          <p:cNvSpPr txBox="1"/>
          <p:nvPr/>
        </p:nvSpPr>
        <p:spPr>
          <a:xfrm>
            <a:off x="216025" y="3689625"/>
            <a:ext cx="8643000" cy="126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Puzzling: Ice is crystalline, bulk water is not. Entropy increase is usually </a:t>
            </a:r>
            <a:r>
              <a:rPr lang="en"/>
              <a:t>associated</a:t>
            </a:r>
            <a:r>
              <a:rPr lang="en"/>
              <a:t> with energy loss. Ice to water behaves opposite.</a:t>
            </a:r>
            <a:endParaRPr/>
          </a:p>
          <a:p>
            <a:pPr indent="0" lvl="0" marL="0" rtl="0" algn="l">
              <a:spcBef>
                <a:spcPts val="0"/>
              </a:spcBef>
              <a:spcAft>
                <a:spcPts val="0"/>
              </a:spcAft>
              <a:buNone/>
            </a:pPr>
            <a:r>
              <a:rPr lang="en"/>
              <a:t>Possible theory: EZ is a higher energy state than ice, </a:t>
            </a:r>
            <a:r>
              <a:rPr lang="en"/>
              <a:t>because</a:t>
            </a:r>
            <a:r>
              <a:rPr lang="en"/>
              <a:t> it has liquid crystalline order and </a:t>
            </a:r>
            <a:r>
              <a:rPr lang="en"/>
              <a:t>separation</a:t>
            </a:r>
            <a:r>
              <a:rPr lang="en"/>
              <a:t> of charge.</a:t>
            </a:r>
            <a:endParaRPr/>
          </a:p>
        </p:txBody>
      </p:sp>
      <p:sp>
        <p:nvSpPr>
          <p:cNvPr id="106" name="Google Shape;106;p20"/>
          <p:cNvSpPr txBox="1"/>
          <p:nvPr/>
        </p:nvSpPr>
        <p:spPr>
          <a:xfrm>
            <a:off x="6546275" y="2308725"/>
            <a:ext cx="2597700" cy="336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800"/>
              <a:t>Fig. Spectrometer setup. Light passed through the cuvette and to the spectrophotometer, which measured the amount of light absorbed. </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88200" y="107950"/>
            <a:ext cx="87441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Freezing Transition of Interfacial Water at Room Temperature under Electric Fields</a:t>
            </a:r>
            <a:endParaRPr sz="1800"/>
          </a:p>
          <a:p>
            <a:pPr indent="0" lvl="0" marL="0" rtl="0" algn="l">
              <a:spcBef>
                <a:spcPts val="0"/>
              </a:spcBef>
              <a:spcAft>
                <a:spcPts val="0"/>
              </a:spcAft>
              <a:buNone/>
            </a:pPr>
            <a:r>
              <a:rPr lang="en" sz="1400"/>
              <a:t>Eun-Mi Choi, Young-Hwan Yoon, Sangyoub Lee, and Heon Kang</a:t>
            </a:r>
            <a:endParaRPr sz="1400"/>
          </a:p>
        </p:txBody>
      </p:sp>
      <p:sp>
        <p:nvSpPr>
          <p:cNvPr id="112" name="Google Shape;112;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By varying gap distance water was found to freeze at room temperature with an electric field of 10^6 V-m</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Confined geometry is needed</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This relatively weak electric field (10^6 V-m) can be found in proteins, clay, electrodes, and within the crevices of amino acids </a:t>
            </a:r>
            <a:r>
              <a:rPr lang="en">
                <a:solidFill>
                  <a:srgbClr val="000000"/>
                </a:solidFill>
              </a:rPr>
              <a:t>crystals</a:t>
            </a:r>
            <a:r>
              <a:rPr lang="en">
                <a:solidFill>
                  <a:srgbClr val="000000"/>
                </a:solidFill>
              </a:rPr>
              <a:t> and mineral rocks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Simulations predict water will freeze at 300 K if gap distance is set less than 7A</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